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7" r:id="rId3"/>
    <p:sldId id="290" r:id="rId4"/>
    <p:sldId id="280" r:id="rId5"/>
    <p:sldId id="288" r:id="rId6"/>
    <p:sldId id="289" r:id="rId7"/>
    <p:sldId id="291" r:id="rId8"/>
    <p:sldId id="281" r:id="rId9"/>
    <p:sldId id="282" r:id="rId10"/>
    <p:sldId id="283" r:id="rId11"/>
    <p:sldId id="284" r:id="rId12"/>
    <p:sldId id="285" r:id="rId13"/>
    <p:sldId id="286" r:id="rId14"/>
    <p:sldId id="292" r:id="rId15"/>
    <p:sldId id="293"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3"/>
    <a:srgbClr val="000000"/>
    <a:srgbClr val="E40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1"/>
    <p:restoredTop sz="96197"/>
  </p:normalViewPr>
  <p:slideViewPr>
    <p:cSldViewPr snapToGrid="0" showGuides="1">
      <p:cViewPr varScale="1">
        <p:scale>
          <a:sx n="113" d="100"/>
          <a:sy n="113" d="100"/>
        </p:scale>
        <p:origin x="1096" y="184"/>
      </p:cViewPr>
      <p:guideLst>
        <p:guide orient="horz" pos="213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44C62D-0B68-9248-B2B9-5C451733DA3D}"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2029592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44C62D-0B68-9248-B2B9-5C451733DA3D}"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255509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44C62D-0B68-9248-B2B9-5C451733DA3D}"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2039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3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44C62D-0B68-9248-B2B9-5C451733DA3D}"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75732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44C62D-0B68-9248-B2B9-5C451733DA3D}"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154438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D44C62D-0B68-9248-B2B9-5C451733DA3D}"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60245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D44C62D-0B68-9248-B2B9-5C451733DA3D}" type="datetimeFigureOut">
              <a:rPr lang="en-US" smtClean="0"/>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258671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D44C62D-0B68-9248-B2B9-5C451733DA3D}" type="datetimeFigureOut">
              <a:rPr lang="en-US" smtClean="0"/>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16286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4C62D-0B68-9248-B2B9-5C451733DA3D}" type="datetimeFigureOut">
              <a:rPr lang="en-US" smtClean="0"/>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24819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44C62D-0B68-9248-B2B9-5C451733DA3D}"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68530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44C62D-0B68-9248-B2B9-5C451733DA3D}"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9F940-2F47-AE40-ABD4-EF009C791FC0}" type="slidenum">
              <a:rPr lang="en-US" smtClean="0"/>
              <a:t>‹#›</a:t>
            </a:fld>
            <a:endParaRPr lang="en-US"/>
          </a:p>
        </p:txBody>
      </p:sp>
    </p:spTree>
    <p:extLst>
      <p:ext uri="{BB962C8B-B14F-4D97-AF65-F5344CB8AC3E}">
        <p14:creationId xmlns:p14="http://schemas.microsoft.com/office/powerpoint/2010/main" val="378126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4C62D-0B68-9248-B2B9-5C451733DA3D}" type="datetimeFigureOut">
              <a:rPr lang="en-US" smtClean="0"/>
              <a:t>4/24/23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9F940-2F47-AE40-ABD4-EF009C791FC0}" type="slidenum">
              <a:rPr lang="en-US" smtClean="0"/>
              <a:t>‹#›</a:t>
            </a:fld>
            <a:endParaRPr lang="en-US"/>
          </a:p>
        </p:txBody>
      </p:sp>
      <p:pic>
        <p:nvPicPr>
          <p:cNvPr id="7" name="Picture 6">
            <a:extLst>
              <a:ext uri="{FF2B5EF4-FFF2-40B4-BE49-F238E27FC236}">
                <a16:creationId xmlns:a16="http://schemas.microsoft.com/office/drawing/2014/main" id="{26E1C18C-BB6A-6178-C807-A1B79AF6D8DD}"/>
              </a:ext>
            </a:extLst>
          </p:cNvPr>
          <p:cNvPicPr>
            <a:picLocks noChangeAspect="1"/>
          </p:cNvPicPr>
          <p:nvPr userDrawn="1"/>
        </p:nvPicPr>
        <p:blipFill rotWithShape="1">
          <a:blip r:embed="rId14"/>
          <a:srcRect b="54518"/>
          <a:stretch/>
        </p:blipFill>
        <p:spPr>
          <a:xfrm>
            <a:off x="0" y="-3921"/>
            <a:ext cx="9912460" cy="801943"/>
          </a:xfrm>
          <a:prstGeom prst="rect">
            <a:avLst/>
          </a:prstGeom>
        </p:spPr>
      </p:pic>
    </p:spTree>
    <p:extLst>
      <p:ext uri="{BB962C8B-B14F-4D97-AF65-F5344CB8AC3E}">
        <p14:creationId xmlns:p14="http://schemas.microsoft.com/office/powerpoint/2010/main" val="3282269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2CDFC1A-B125-34C2-ABF6-BEB31C4AF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4" y="5771424"/>
            <a:ext cx="9942513" cy="10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E9B58D76-ECBB-3971-F58A-99DFAF84402F}"/>
              </a:ext>
            </a:extLst>
          </p:cNvPr>
          <p:cNvPicPr>
            <a:picLocks noChangeAspect="1"/>
          </p:cNvPicPr>
          <p:nvPr/>
        </p:nvPicPr>
        <p:blipFill>
          <a:blip r:embed="rId3"/>
          <a:stretch>
            <a:fillRect/>
          </a:stretch>
        </p:blipFill>
        <p:spPr>
          <a:xfrm>
            <a:off x="1821872" y="711601"/>
            <a:ext cx="6262255" cy="472812"/>
          </a:xfrm>
          <a:prstGeom prst="rect">
            <a:avLst/>
          </a:prstGeom>
        </p:spPr>
      </p:pic>
      <p:sp>
        <p:nvSpPr>
          <p:cNvPr id="2" name="TextBox 1">
            <a:extLst>
              <a:ext uri="{FF2B5EF4-FFF2-40B4-BE49-F238E27FC236}">
                <a16:creationId xmlns:a16="http://schemas.microsoft.com/office/drawing/2014/main" id="{805CFCD1-6202-7C92-C757-6EFDBA4F1969}"/>
              </a:ext>
            </a:extLst>
          </p:cNvPr>
          <p:cNvSpPr txBox="1"/>
          <p:nvPr/>
        </p:nvSpPr>
        <p:spPr>
          <a:xfrm>
            <a:off x="642894" y="2443748"/>
            <a:ext cx="8620212" cy="1415772"/>
          </a:xfrm>
          <a:prstGeom prst="rect">
            <a:avLst/>
          </a:prstGeom>
          <a:noFill/>
        </p:spPr>
        <p:txBody>
          <a:bodyPr wrap="square" rtlCol="0">
            <a:spAutoFit/>
          </a:bodyPr>
          <a:lstStyle/>
          <a:p>
            <a:r>
              <a:rPr lang="en-US" sz="1600" b="1" dirty="0"/>
              <a:t>Resource Summary </a:t>
            </a:r>
          </a:p>
          <a:p>
            <a:endParaRPr lang="en-US" sz="1000" b="1" dirty="0"/>
          </a:p>
          <a:p>
            <a:r>
              <a:rPr lang="en-US" sz="1500" dirty="0"/>
              <a:t>This drama-based resource looks  at Harriet Tubman as an inspirational historical figure, focusing on the theme of identity. Your children will act out a scene about Harriet. Afterwards, they can participate in a Discussion, do a SATs-style Reading Comprehension or try out the Writing Opportunities – whatever suits your needs best.</a:t>
            </a:r>
          </a:p>
        </p:txBody>
      </p:sp>
    </p:spTree>
    <p:extLst>
      <p:ext uri="{BB962C8B-B14F-4D97-AF65-F5344CB8AC3E}">
        <p14:creationId xmlns:p14="http://schemas.microsoft.com/office/powerpoint/2010/main" val="221971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4">
            <a:extLst>
              <a:ext uri="{FF2B5EF4-FFF2-40B4-BE49-F238E27FC236}">
                <a16:creationId xmlns:a16="http://schemas.microsoft.com/office/drawing/2014/main" id="{5207AC5B-7C8E-45D4-9778-96276158F606}"/>
              </a:ext>
            </a:extLst>
          </p:cNvPr>
          <p:cNvSpPr/>
          <p:nvPr/>
        </p:nvSpPr>
        <p:spPr>
          <a:xfrm>
            <a:off x="762000" y="5207000"/>
            <a:ext cx="7620000" cy="523875"/>
          </a:xfrm>
          <a:prstGeom prst="rect">
            <a:avLst/>
          </a:prstGeom>
          <a:ln w="12700">
            <a:miter lim="400000"/>
          </a:ln>
        </p:spPr>
        <p:txBody>
          <a:bodyPr lIns="45719" rIns="45719">
            <a:spAutoFit/>
          </a:bodyPr>
          <a:lstStyle/>
          <a:p>
            <a:pPr>
              <a:defRPr sz="1400"/>
            </a:pPr>
            <a:endParaRPr lang="en-GB" sz="1400" dirty="0">
              <a:latin typeface="+mn-lt"/>
            </a:endParaRPr>
          </a:p>
          <a:p>
            <a:pPr>
              <a:defRPr sz="1400"/>
            </a:pPr>
            <a:endParaRPr sz="1400" dirty="0">
              <a:latin typeface="+mn-lt"/>
            </a:endParaRPr>
          </a:p>
        </p:txBody>
      </p:sp>
      <p:sp>
        <p:nvSpPr>
          <p:cNvPr id="3" name="Shape 113" descr="aa">
            <a:extLst>
              <a:ext uri="{FF2B5EF4-FFF2-40B4-BE49-F238E27FC236}">
                <a16:creationId xmlns:a16="http://schemas.microsoft.com/office/drawing/2014/main" id="{9E7CED03-CC37-12A6-837D-187E56E4DA4B}"/>
              </a:ext>
            </a:extLst>
          </p:cNvPr>
          <p:cNvSpPr>
            <a:spLocks noChangeShapeType="1"/>
          </p:cNvSpPr>
          <p:nvPr/>
        </p:nvSpPr>
        <p:spPr bwMode="auto">
          <a:xfrm flipV="1">
            <a:off x="-409575" y="4154179"/>
            <a:ext cx="10648084" cy="18357"/>
          </a:xfrm>
          <a:prstGeom prst="line">
            <a:avLst/>
          </a:prstGeom>
          <a:noFill/>
          <a:ln w="25400">
            <a:solidFill>
              <a:srgbClr val="E40018"/>
            </a:solidFill>
            <a:prstDash val="sysDot"/>
            <a:round/>
            <a:headEnd/>
            <a:tailEnd/>
          </a:ln>
          <a:extLst>
            <a:ext uri="{909E8E84-426E-40DD-AFC4-6F175D3DCCD1}">
              <a14:hiddenFill xmlns:a14="http://schemas.microsoft.com/office/drawing/2010/main">
                <a:noFill/>
              </a14:hiddenFill>
            </a:ext>
          </a:extLst>
        </p:spPr>
        <p:txBody>
          <a:bodyPr lIns="45719" rIns="45719"/>
          <a:lstStyle/>
          <a:p>
            <a:endParaRPr lang="en-US"/>
          </a:p>
        </p:txBody>
      </p:sp>
      <p:sp>
        <p:nvSpPr>
          <p:cNvPr id="4" name="TextBox 3">
            <a:extLst>
              <a:ext uri="{FF2B5EF4-FFF2-40B4-BE49-F238E27FC236}">
                <a16:creationId xmlns:a16="http://schemas.microsoft.com/office/drawing/2014/main" id="{566318D9-2316-BA0B-7BB8-FCAEEC7AB888}"/>
              </a:ext>
            </a:extLst>
          </p:cNvPr>
          <p:cNvSpPr txBox="1"/>
          <p:nvPr/>
        </p:nvSpPr>
        <p:spPr>
          <a:xfrm>
            <a:off x="894036" y="766928"/>
            <a:ext cx="7612297" cy="3170099"/>
          </a:xfrm>
          <a:prstGeom prst="rect">
            <a:avLst/>
          </a:prstGeom>
          <a:noFill/>
        </p:spPr>
        <p:txBody>
          <a:bodyPr wrap="square" rtlCol="0">
            <a:spAutoFit/>
          </a:bodyPr>
          <a:lstStyle/>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Please let me through!</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He</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 trying to escape!</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Stop that slave!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da-DK"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don</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 let him get me!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blocks the doorway.</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Thank you!</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to </a:t>
            </a:r>
            <a:r>
              <a:rPr lang="en-US"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Get out of my way!</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The overseer </a:t>
            </a:r>
            <a:r>
              <a:rPr lang="en-GB"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picks </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up a heavy weight from a shelf.</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Move, slave!</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 is gone. The Overseer throws the weight and hits Harriet in the head. She falls to the ground. </a:t>
            </a:r>
          </a:p>
        </p:txBody>
      </p:sp>
      <p:sp>
        <p:nvSpPr>
          <p:cNvPr id="5" name="Shape 138">
            <a:extLst>
              <a:ext uri="{FF2B5EF4-FFF2-40B4-BE49-F238E27FC236}">
                <a16:creationId xmlns:a16="http://schemas.microsoft.com/office/drawing/2014/main" id="{DB393348-A235-BC9F-F6F2-2934AD1A3F8E}"/>
              </a:ext>
            </a:extLst>
          </p:cNvPr>
          <p:cNvSpPr/>
          <p:nvPr/>
        </p:nvSpPr>
        <p:spPr>
          <a:xfrm>
            <a:off x="788467" y="4467560"/>
            <a:ext cx="7316787" cy="522288"/>
          </a:xfrm>
          <a:prstGeom prst="rect">
            <a:avLst/>
          </a:prstGeom>
          <a:ln w="12700">
            <a:miter lim="400000"/>
          </a:ln>
        </p:spPr>
        <p:txBody>
          <a:bodyPr lIns="45719" rIns="45719">
            <a:spAutoFit/>
          </a:bodyPr>
          <a:lstStyle/>
          <a:p>
            <a:pPr>
              <a:defRPr sz="1400"/>
            </a:pPr>
            <a:r>
              <a:rPr lang="en-GB" sz="1400" dirty="0">
                <a:latin typeface="+mn-lt"/>
              </a:rPr>
              <a:t>Tick </a:t>
            </a:r>
            <a:r>
              <a:rPr lang="en-GB" sz="1400" b="1" dirty="0">
                <a:latin typeface="+mn-lt"/>
              </a:rPr>
              <a:t>true</a:t>
            </a:r>
            <a:r>
              <a:rPr lang="en-GB" sz="1400" dirty="0">
                <a:latin typeface="+mn-lt"/>
              </a:rPr>
              <a:t> or </a:t>
            </a:r>
            <a:r>
              <a:rPr lang="en-GB" sz="1400" b="1" dirty="0">
                <a:latin typeface="+mn-lt"/>
              </a:rPr>
              <a:t>false</a:t>
            </a:r>
            <a:r>
              <a:rPr lang="en-GB" sz="1400" dirty="0">
                <a:latin typeface="+mn-lt"/>
              </a:rPr>
              <a:t> in the following table to show what happens in the text above.</a:t>
            </a:r>
            <a:r>
              <a:rPr sz="1400" dirty="0">
                <a:latin typeface="+mn-lt"/>
              </a:rPr>
              <a:t> </a:t>
            </a:r>
          </a:p>
          <a:p>
            <a:pPr>
              <a:defRPr sz="1400"/>
            </a:pPr>
            <a:endParaRPr sz="1400" dirty="0">
              <a:latin typeface="+mn-lt"/>
            </a:endParaRPr>
          </a:p>
        </p:txBody>
      </p:sp>
      <p:sp>
        <p:nvSpPr>
          <p:cNvPr id="6" name="Shape 139">
            <a:extLst>
              <a:ext uri="{FF2B5EF4-FFF2-40B4-BE49-F238E27FC236}">
                <a16:creationId xmlns:a16="http://schemas.microsoft.com/office/drawing/2014/main" id="{2C3317EA-FEA8-12C3-59B4-C17974FBFFD5}"/>
              </a:ext>
            </a:extLst>
          </p:cNvPr>
          <p:cNvSpPr/>
          <p:nvPr/>
        </p:nvSpPr>
        <p:spPr>
          <a:xfrm>
            <a:off x="358254" y="4504073"/>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4</a:t>
            </a:r>
            <a:endParaRPr dirty="0">
              <a:latin typeface="+mn-lt"/>
            </a:endParaRPr>
          </a:p>
        </p:txBody>
      </p:sp>
      <p:graphicFrame>
        <p:nvGraphicFramePr>
          <p:cNvPr id="7" name="Table 142">
            <a:extLst>
              <a:ext uri="{FF2B5EF4-FFF2-40B4-BE49-F238E27FC236}">
                <a16:creationId xmlns:a16="http://schemas.microsoft.com/office/drawing/2014/main" id="{B95B2CBE-0E53-1F9C-AD74-5E3648CEC95D}"/>
              </a:ext>
            </a:extLst>
          </p:cNvPr>
          <p:cNvGraphicFramePr/>
          <p:nvPr>
            <p:extLst>
              <p:ext uri="{D42A27DB-BD31-4B8C-83A1-F6EECF244321}">
                <p14:modId xmlns:p14="http://schemas.microsoft.com/office/powerpoint/2010/main" val="1703227878"/>
              </p:ext>
            </p:extLst>
          </p:nvPr>
        </p:nvGraphicFramePr>
        <p:xfrm>
          <a:off x="899592" y="4880881"/>
          <a:ext cx="7094537" cy="1788479"/>
        </p:xfrm>
        <a:graphic>
          <a:graphicData uri="http://schemas.openxmlformats.org/drawingml/2006/table">
            <a:tbl>
              <a:tblPr/>
              <a:tblGrid>
                <a:gridCol w="5091377">
                  <a:extLst>
                    <a:ext uri="{9D8B030D-6E8A-4147-A177-3AD203B41FA5}">
                      <a16:colId xmlns:a16="http://schemas.microsoft.com/office/drawing/2014/main" val="20000"/>
                    </a:ext>
                  </a:extLst>
                </a:gridCol>
                <a:gridCol w="1034334">
                  <a:extLst>
                    <a:ext uri="{9D8B030D-6E8A-4147-A177-3AD203B41FA5}">
                      <a16:colId xmlns:a16="http://schemas.microsoft.com/office/drawing/2014/main" val="20001"/>
                    </a:ext>
                  </a:extLst>
                </a:gridCol>
                <a:gridCol w="968826">
                  <a:extLst>
                    <a:ext uri="{9D8B030D-6E8A-4147-A177-3AD203B41FA5}">
                      <a16:colId xmlns:a16="http://schemas.microsoft.com/office/drawing/2014/main" val="20002"/>
                    </a:ext>
                  </a:extLst>
                </a:gridCol>
              </a:tblGrid>
              <a:tr h="324000">
                <a:tc>
                  <a:txBody>
                    <a:bodyPr/>
                    <a:lstStyle/>
                    <a:p>
                      <a:pPr algn="l">
                        <a:defRPr sz="1400" b="1"/>
                      </a:pPr>
                      <a:endParaRPr sz="1400"/>
                    </a:p>
                  </a:txBody>
                  <a:tcPr marL="45714" marR="45714" horzOverflow="overflow">
                    <a:lnL w="19050">
                      <a:solidFill>
                        <a:srgbClr val="FFFFFF"/>
                      </a:solidFill>
                    </a:lnL>
                    <a:lnR w="12700" cap="flat" cmpd="sng" algn="ctr">
                      <a:solidFill>
                        <a:schemeClr val="tx1"/>
                      </a:solidFill>
                      <a:prstDash val="solid"/>
                      <a:round/>
                      <a:headEnd type="none" w="med" len="med"/>
                      <a:tailEnd type="none" w="med" len="med"/>
                    </a:lnR>
                    <a:lnT w="19050">
                      <a:solidFill>
                        <a:srgbClr val="FFFFFF"/>
                      </a:solidFill>
                    </a:lnT>
                    <a:lnB w="12700" cap="flat" cmpd="sng" algn="ctr">
                      <a:solidFill>
                        <a:schemeClr val="tx1"/>
                      </a:solidFill>
                      <a:prstDash val="solid"/>
                      <a:round/>
                      <a:headEnd type="none" w="med" len="med"/>
                      <a:tailEnd type="none" w="med" len="med"/>
                    </a:lnB>
                    <a:noFill/>
                  </a:tcPr>
                </a:tc>
                <a:tc>
                  <a:txBody>
                    <a:bodyPr/>
                    <a:lstStyle/>
                    <a:p>
                      <a:pPr algn="ctr">
                        <a:defRPr sz="1800"/>
                      </a:pPr>
                      <a:r>
                        <a:rPr sz="1400" b="1" dirty="0"/>
                        <a:t>T</a:t>
                      </a:r>
                      <a:r>
                        <a:rPr lang="en-GB" sz="1400" b="1" dirty="0"/>
                        <a:t>rue</a:t>
                      </a:r>
                      <a:endParaRPr sz="1400" b="1" dirty="0"/>
                    </a:p>
                  </a:txBody>
                  <a:tcPr marL="45714" marR="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93"/>
                    </a:solidFill>
                  </a:tcPr>
                </a:tc>
                <a:tc>
                  <a:txBody>
                    <a:bodyPr/>
                    <a:lstStyle/>
                    <a:p>
                      <a:pPr algn="ctr">
                        <a:defRPr sz="1800"/>
                      </a:pPr>
                      <a:r>
                        <a:rPr sz="1400" b="1" dirty="0"/>
                        <a:t>F</a:t>
                      </a:r>
                      <a:r>
                        <a:rPr lang="en-GB" sz="1400" b="1" dirty="0" err="1"/>
                        <a:t>alse</a:t>
                      </a:r>
                      <a:endParaRPr sz="1400" b="1" dirty="0"/>
                    </a:p>
                  </a:txBody>
                  <a:tcPr marL="45714" marR="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93"/>
                    </a:solidFill>
                  </a:tcPr>
                </a:tc>
                <a:extLst>
                  <a:ext uri="{0D108BD9-81ED-4DB2-BD59-A6C34878D82A}">
                    <a16:rowId xmlns:a16="http://schemas.microsoft.com/office/drawing/2014/main" val="10000"/>
                  </a:ext>
                </a:extLst>
              </a:tr>
              <a:tr h="365760">
                <a:tc>
                  <a:txBody>
                    <a:bodyPr/>
                    <a:lstStyle/>
                    <a:p>
                      <a:pPr algn="l">
                        <a:defRPr sz="1800"/>
                      </a:pPr>
                      <a:r>
                        <a:rPr lang="en-GB" sz="1400" dirty="0"/>
                        <a:t>Fred tries to escape.</a:t>
                      </a:r>
                      <a:endParaRPr sz="1400" dirty="0"/>
                    </a:p>
                  </a:txBody>
                  <a:tcPr marL="45714" marR="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93"/>
                    </a:solidFill>
                  </a:tcPr>
                </a:tc>
                <a:tc>
                  <a:txBody>
                    <a:bodyPr/>
                    <a:lstStyle/>
                    <a:p>
                      <a:pPr algn="l">
                        <a:defRPr sz="1800"/>
                      </a:pPr>
                      <a:r>
                        <a:rPr sz="1800" dirty="0"/>
                        <a:t>           </a:t>
                      </a:r>
                    </a:p>
                  </a:txBody>
                  <a:tcPr marL="45714" marR="45714" horzOverflow="overflow">
                    <a:lnL w="12700" cap="flat" cmpd="sng" algn="ctr">
                      <a:solidFill>
                        <a:schemeClr val="tx1"/>
                      </a:solidFill>
                      <a:prstDash val="solid"/>
                      <a:round/>
                      <a:headEnd type="none" w="med" len="med"/>
                      <a:tailEnd type="none" w="med" len="med"/>
                    </a:lnL>
                    <a:lnR w="19050">
                      <a:solidFill>
                        <a:srgbClr val="000000"/>
                      </a:solidFill>
                    </a:lnR>
                    <a:lnT w="12700" cap="flat" cmpd="sng" algn="ctr">
                      <a:solidFill>
                        <a:schemeClr val="tx1"/>
                      </a:solidFill>
                      <a:prstDash val="solid"/>
                      <a:round/>
                      <a:headEnd type="none" w="med" len="med"/>
                      <a:tailEnd type="none" w="med" len="med"/>
                    </a:lnT>
                    <a:lnB w="19050">
                      <a:solidFill>
                        <a:srgbClr val="000000"/>
                      </a:solidFill>
                    </a:lnB>
                    <a:noFill/>
                  </a:tcPr>
                </a:tc>
                <a:tc>
                  <a:txBody>
                    <a:bodyPr/>
                    <a:lstStyle/>
                    <a:p>
                      <a:pPr algn="l">
                        <a:defRPr sz="1800"/>
                      </a:pPr>
                      <a:endParaRPr sz="1800"/>
                    </a:p>
                  </a:txBody>
                  <a:tcPr marL="45714" marR="45714" horzOverflow="overflow">
                    <a:lnL w="19050">
                      <a:solidFill>
                        <a:srgbClr val="000000"/>
                      </a:solidFill>
                    </a:lnL>
                    <a:lnR w="19050">
                      <a:solidFill>
                        <a:srgbClr val="000000"/>
                      </a:solidFill>
                    </a:lnR>
                    <a:lnT w="12700" cap="flat" cmpd="sng" algn="ctr">
                      <a:solidFill>
                        <a:schemeClr val="tx1"/>
                      </a:solidFill>
                      <a:prstDash val="solid"/>
                      <a:round/>
                      <a:headEnd type="none" w="med" len="med"/>
                      <a:tailEnd type="none" w="med" len="med"/>
                    </a:lnT>
                    <a:lnB w="19050">
                      <a:solidFill>
                        <a:srgbClr val="000000"/>
                      </a:solidFill>
                    </a:lnB>
                    <a:noFill/>
                  </a:tcPr>
                </a:tc>
                <a:extLst>
                  <a:ext uri="{0D108BD9-81ED-4DB2-BD59-A6C34878D82A}">
                    <a16:rowId xmlns:a16="http://schemas.microsoft.com/office/drawing/2014/main" val="10001"/>
                  </a:ext>
                </a:extLst>
              </a:tr>
              <a:tr h="367199">
                <a:tc>
                  <a:txBody>
                    <a:bodyPr/>
                    <a:lstStyle/>
                    <a:p>
                      <a:pPr marL="0" marR="0" indent="0" algn="l" defTabSz="457200" rtl="0" eaLnBrk="1" fontAlgn="auto" latinLnBrk="0" hangingPunct="1">
                        <a:lnSpc>
                          <a:spcPct val="100000"/>
                        </a:lnSpc>
                        <a:spcBef>
                          <a:spcPts val="0"/>
                        </a:spcBef>
                        <a:spcAft>
                          <a:spcPts val="0"/>
                        </a:spcAft>
                        <a:buClrTx/>
                        <a:buSzTx/>
                        <a:buFontTx/>
                        <a:buNone/>
                        <a:tabLst/>
                        <a:defRPr sz="1800"/>
                      </a:pPr>
                      <a:r>
                        <a:rPr lang="en-GB" sz="1400" dirty="0"/>
                        <a:t>Harriet tries to help the Overseer. </a:t>
                      </a:r>
                    </a:p>
                  </a:txBody>
                  <a:tcPr marL="45714" marR="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93"/>
                    </a:solidFill>
                  </a:tcPr>
                </a:tc>
                <a:tc>
                  <a:txBody>
                    <a:bodyPr/>
                    <a:lstStyle/>
                    <a:p>
                      <a:pPr algn="l">
                        <a:defRPr sz="1800"/>
                      </a:pPr>
                      <a:endParaRPr sz="1800"/>
                    </a:p>
                  </a:txBody>
                  <a:tcPr marL="45714" marR="45714" horzOverflow="overflow">
                    <a:lnL w="12700" cap="flat" cmpd="sng" algn="ctr">
                      <a:solidFill>
                        <a:schemeClr val="tx1"/>
                      </a:solidFill>
                      <a:prstDash val="solid"/>
                      <a:round/>
                      <a:headEnd type="none" w="med" len="med"/>
                      <a:tailEnd type="none" w="med" len="med"/>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noFill/>
                  </a:tcPr>
                </a:tc>
                <a:tc>
                  <a:txBody>
                    <a:bodyPr/>
                    <a:lstStyle/>
                    <a:p>
                      <a:pPr algn="l">
                        <a:defRPr sz="1800"/>
                      </a:pPr>
                      <a:endParaRPr sz="1800" dirty="0"/>
                    </a:p>
                  </a:txBody>
                  <a:tcPr marL="45714" marR="45714" horzOverflow="overflow">
                    <a:lnL w="19050">
                      <a:solidFill>
                        <a:srgbClr val="000000"/>
                      </a:solidFill>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GB" sz="1400" dirty="0"/>
                        <a:t>The Overseer successfully stops Fred from leaving the shop.</a:t>
                      </a:r>
                    </a:p>
                  </a:txBody>
                  <a:tcPr marL="45714" marR="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93"/>
                    </a:solidFill>
                  </a:tcPr>
                </a:tc>
                <a:tc>
                  <a:txBody>
                    <a:bodyPr/>
                    <a:lstStyle/>
                    <a:p>
                      <a:pPr algn="l">
                        <a:defRPr sz="1800"/>
                      </a:pPr>
                      <a:endParaRPr sz="1800" dirty="0"/>
                    </a:p>
                  </a:txBody>
                  <a:tcPr marL="45714" marR="45714" horzOverflow="overflow">
                    <a:lnL w="12700" cap="flat" cmpd="sng" algn="ctr">
                      <a:solidFill>
                        <a:schemeClr val="tx1"/>
                      </a:solidFill>
                      <a:prstDash val="solid"/>
                      <a:round/>
                      <a:headEnd type="none" w="med" len="med"/>
                      <a:tailEnd type="none" w="med" len="med"/>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noFill/>
                  </a:tcPr>
                </a:tc>
                <a:tc>
                  <a:txBody>
                    <a:bodyPr/>
                    <a:lstStyle/>
                    <a:p>
                      <a:pPr algn="l">
                        <a:defRPr sz="1800"/>
                      </a:pPr>
                      <a:endParaRPr sz="1800" dirty="0"/>
                    </a:p>
                  </a:txBody>
                  <a:tcPr marL="45714" marR="45714" horzOverflow="overflow">
                    <a:lnL w="19050">
                      <a:solidFill>
                        <a:srgbClr val="000000"/>
                      </a:solidFill>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pPr algn="l">
                        <a:defRPr sz="1800"/>
                      </a:pPr>
                      <a:r>
                        <a:rPr lang="en-GB" sz="1400" dirty="0"/>
                        <a:t>Fred accidentally hits Harriet on the head with the weight. </a:t>
                      </a:r>
                      <a:endParaRPr sz="1400" dirty="0"/>
                    </a:p>
                  </a:txBody>
                  <a:tcPr marL="45714" marR="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93"/>
                    </a:solidFill>
                  </a:tcPr>
                </a:tc>
                <a:tc>
                  <a:txBody>
                    <a:bodyPr/>
                    <a:lstStyle/>
                    <a:p>
                      <a:pPr algn="l">
                        <a:defRPr sz="1800"/>
                      </a:pPr>
                      <a:endParaRPr sz="1800"/>
                    </a:p>
                  </a:txBody>
                  <a:tcPr marL="45714" marR="45714" horzOverflow="overflow">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noFill/>
                  </a:tcPr>
                </a:tc>
                <a:tc>
                  <a:txBody>
                    <a:bodyPr/>
                    <a:lstStyle/>
                    <a:p>
                      <a:pPr algn="l">
                        <a:defRPr sz="1800"/>
                      </a:pPr>
                      <a:endParaRPr sz="1800" dirty="0"/>
                    </a:p>
                  </a:txBody>
                  <a:tcPr marL="45714" marR="45714" horzOverflow="overflow">
                    <a:lnL w="19050" cap="flat" cmpd="sng" algn="ctr">
                      <a:solidFill>
                        <a:srgbClr val="000000"/>
                      </a:solidFill>
                      <a:prstDash val="solid"/>
                      <a:round/>
                      <a:headEnd type="none" w="med" len="med"/>
                      <a:tailEnd type="none" w="med" len="med"/>
                    </a:lnL>
                    <a:lnR w="19050">
                      <a:solidFill>
                        <a:srgbClr val="000000"/>
                      </a:solidFill>
                    </a:lnR>
                    <a:lnT w="19050">
                      <a:solidFill>
                        <a:srgbClr val="000000"/>
                      </a:solidFill>
                    </a:lnT>
                    <a:lnB w="19050">
                      <a:solidFill>
                        <a:srgbClr val="000000"/>
                      </a:solidFill>
                    </a:lnB>
                    <a:noFill/>
                  </a:tcPr>
                </a:tc>
                <a:extLst>
                  <a:ext uri="{0D108BD9-81ED-4DB2-BD59-A6C34878D82A}">
                    <a16:rowId xmlns:a16="http://schemas.microsoft.com/office/drawing/2014/main" val="3475640306"/>
                  </a:ext>
                </a:extLst>
              </a:tr>
            </a:tbl>
          </a:graphicData>
        </a:graphic>
      </p:graphicFrame>
      <p:sp>
        <p:nvSpPr>
          <p:cNvPr id="8" name="TextBox 7">
            <a:extLst>
              <a:ext uri="{FF2B5EF4-FFF2-40B4-BE49-F238E27FC236}">
                <a16:creationId xmlns:a16="http://schemas.microsoft.com/office/drawing/2014/main" id="{EC0A5539-C2E0-949D-5620-025722A640E4}"/>
              </a:ext>
            </a:extLst>
          </p:cNvPr>
          <p:cNvSpPr txBox="1"/>
          <p:nvPr/>
        </p:nvSpPr>
        <p:spPr>
          <a:xfrm>
            <a:off x="8667116" y="6392361"/>
            <a:ext cx="678584"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4 marks</a:t>
            </a:r>
          </a:p>
        </p:txBody>
      </p:sp>
    </p:spTree>
    <p:extLst>
      <p:ext uri="{BB962C8B-B14F-4D97-AF65-F5344CB8AC3E}">
        <p14:creationId xmlns:p14="http://schemas.microsoft.com/office/powerpoint/2010/main" val="304201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8">
            <a:extLst>
              <a:ext uri="{FF2B5EF4-FFF2-40B4-BE49-F238E27FC236}">
                <a16:creationId xmlns:a16="http://schemas.microsoft.com/office/drawing/2014/main" id="{4186144D-030C-AE6C-E254-A26113AA3B12}"/>
              </a:ext>
            </a:extLst>
          </p:cNvPr>
          <p:cNvSpPr/>
          <p:nvPr/>
        </p:nvSpPr>
        <p:spPr>
          <a:xfrm>
            <a:off x="776430" y="5081827"/>
            <a:ext cx="7765232" cy="738664"/>
          </a:xfrm>
          <a:prstGeom prst="rect">
            <a:avLst/>
          </a:prstGeom>
          <a:ln w="12700">
            <a:miter lim="400000"/>
          </a:ln>
        </p:spPr>
        <p:txBody>
          <a:bodyPr wrap="square" lIns="45719" rIns="45719">
            <a:spAutoFit/>
          </a:bodyPr>
          <a:lstStyle/>
          <a:p>
            <a:pPr>
              <a:defRPr sz="1400"/>
            </a:pPr>
            <a:r>
              <a:rPr lang="en-GB" sz="1400" dirty="0">
                <a:latin typeface="+mn-lt"/>
              </a:rPr>
              <a:t>Why do you think that Fred says ‘I won’t forget you’ to Harriet (in her dream)?</a:t>
            </a:r>
            <a:br>
              <a:rPr lang="en-GB" sz="1400" dirty="0">
                <a:latin typeface="+mn-lt"/>
              </a:rPr>
            </a:br>
            <a:br>
              <a:rPr lang="en-GB" sz="1400" dirty="0">
                <a:latin typeface="+mn-lt"/>
              </a:rPr>
            </a:br>
            <a:r>
              <a:rPr lang="en-GB" sz="1400" dirty="0">
                <a:latin typeface="+mn-lt"/>
              </a:rPr>
              <a:t>_________________________________________________________________________________</a:t>
            </a:r>
            <a:endParaRPr sz="1400" dirty="0">
              <a:latin typeface="+mn-lt"/>
            </a:endParaRPr>
          </a:p>
        </p:txBody>
      </p:sp>
      <p:sp>
        <p:nvSpPr>
          <p:cNvPr id="3" name="Shape 139">
            <a:extLst>
              <a:ext uri="{FF2B5EF4-FFF2-40B4-BE49-F238E27FC236}">
                <a16:creationId xmlns:a16="http://schemas.microsoft.com/office/drawing/2014/main" id="{91A10619-04ED-FEFC-C603-28BC115B6680}"/>
              </a:ext>
            </a:extLst>
          </p:cNvPr>
          <p:cNvSpPr/>
          <p:nvPr/>
        </p:nvSpPr>
        <p:spPr>
          <a:xfrm>
            <a:off x="346217" y="5118340"/>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6</a:t>
            </a:r>
            <a:endParaRPr dirty="0">
              <a:latin typeface="+mn-lt"/>
            </a:endParaRPr>
          </a:p>
        </p:txBody>
      </p:sp>
      <p:sp>
        <p:nvSpPr>
          <p:cNvPr id="4" name="Shape 144">
            <a:extLst>
              <a:ext uri="{FF2B5EF4-FFF2-40B4-BE49-F238E27FC236}">
                <a16:creationId xmlns:a16="http://schemas.microsoft.com/office/drawing/2014/main" id="{FD4CADB6-7171-B97D-793B-484E5F0F6354}"/>
              </a:ext>
            </a:extLst>
          </p:cNvPr>
          <p:cNvSpPr/>
          <p:nvPr/>
        </p:nvSpPr>
        <p:spPr>
          <a:xfrm>
            <a:off x="346218" y="6036593"/>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7</a:t>
            </a:r>
            <a:endParaRPr dirty="0">
              <a:latin typeface="+mn-lt"/>
            </a:endParaRPr>
          </a:p>
        </p:txBody>
      </p:sp>
      <p:sp>
        <p:nvSpPr>
          <p:cNvPr id="5" name="Shape 145">
            <a:extLst>
              <a:ext uri="{FF2B5EF4-FFF2-40B4-BE49-F238E27FC236}">
                <a16:creationId xmlns:a16="http://schemas.microsoft.com/office/drawing/2014/main" id="{D78218EC-2CDF-3F6B-39B0-8D203039ABE8}"/>
              </a:ext>
            </a:extLst>
          </p:cNvPr>
          <p:cNvSpPr/>
          <p:nvPr/>
        </p:nvSpPr>
        <p:spPr>
          <a:xfrm>
            <a:off x="776431" y="6019130"/>
            <a:ext cx="8289833" cy="954107"/>
          </a:xfrm>
          <a:prstGeom prst="rect">
            <a:avLst/>
          </a:prstGeom>
          <a:ln w="12700">
            <a:miter lim="400000"/>
          </a:ln>
        </p:spPr>
        <p:txBody>
          <a:bodyPr wrap="square" lIns="45719" rIns="45719">
            <a:spAutoFit/>
          </a:bodyPr>
          <a:lstStyle/>
          <a:p>
            <a:pPr>
              <a:defRPr sz="1400"/>
            </a:pPr>
            <a:r>
              <a:rPr lang="en-GB" sz="1400" dirty="0">
                <a:latin typeface="+mn-lt"/>
              </a:rPr>
              <a:t>What does it tell us about Harriet’s character that the first thing she does is to check whether Fred has escaped? </a:t>
            </a:r>
          </a:p>
          <a:p>
            <a:pPr>
              <a:defRPr sz="1400"/>
            </a:pPr>
            <a:endParaRPr sz="1400" dirty="0">
              <a:latin typeface="+mn-lt"/>
            </a:endParaRPr>
          </a:p>
          <a:p>
            <a:pPr>
              <a:defRPr sz="1400"/>
            </a:pPr>
            <a:r>
              <a:rPr sz="1400" dirty="0">
                <a:latin typeface="+mn-lt"/>
              </a:rPr>
              <a:t>_________________________________________________________________________________</a:t>
            </a:r>
          </a:p>
          <a:p>
            <a:pPr>
              <a:defRPr sz="1400"/>
            </a:pPr>
            <a:endParaRPr sz="1400" dirty="0">
              <a:latin typeface="+mn-lt"/>
            </a:endParaRPr>
          </a:p>
        </p:txBody>
      </p:sp>
      <p:sp>
        <p:nvSpPr>
          <p:cNvPr id="6" name="Shape 121">
            <a:extLst>
              <a:ext uri="{FF2B5EF4-FFF2-40B4-BE49-F238E27FC236}">
                <a16:creationId xmlns:a16="http://schemas.microsoft.com/office/drawing/2014/main" id="{73F8E8F3-7664-AAB4-D5BE-EF9DF49A90F5}"/>
              </a:ext>
            </a:extLst>
          </p:cNvPr>
          <p:cNvSpPr/>
          <p:nvPr/>
        </p:nvSpPr>
        <p:spPr>
          <a:xfrm>
            <a:off x="633413" y="963562"/>
            <a:ext cx="7893050" cy="461963"/>
          </a:xfrm>
          <a:prstGeom prst="rect">
            <a:avLst/>
          </a:prstGeom>
          <a:ln w="12700">
            <a:miter lim="400000"/>
          </a:ln>
        </p:spPr>
        <p:txBody>
          <a:bodyPr lIns="45719" rIns="45719">
            <a:spAutoFit/>
          </a:bodyPr>
          <a:lstStyle/>
          <a:p>
            <a:pPr>
              <a:defRPr sz="1200"/>
            </a:pPr>
            <a:r>
              <a:rPr lang="en-GB" sz="1200" dirty="0">
                <a:latin typeface="+mn-lt"/>
                <a:sym typeface="Wingdings" pitchFamily="2" charset="2"/>
              </a:rPr>
              <a:t> </a:t>
            </a:r>
            <a:endParaRPr lang="en-GB" sz="1200" dirty="0">
              <a:latin typeface="+mn-lt"/>
            </a:endParaRPr>
          </a:p>
          <a:p>
            <a:pPr>
              <a:defRPr sz="1200"/>
            </a:pPr>
            <a:endParaRPr lang="en-GB" sz="1200" dirty="0">
              <a:latin typeface="+mn-lt"/>
            </a:endParaRPr>
          </a:p>
        </p:txBody>
      </p:sp>
      <p:sp>
        <p:nvSpPr>
          <p:cNvPr id="7" name="Shape 144">
            <a:extLst>
              <a:ext uri="{FF2B5EF4-FFF2-40B4-BE49-F238E27FC236}">
                <a16:creationId xmlns:a16="http://schemas.microsoft.com/office/drawing/2014/main" id="{FBB16CCE-14A7-99C5-A2B8-867C0CE19422}"/>
              </a:ext>
            </a:extLst>
          </p:cNvPr>
          <p:cNvSpPr/>
          <p:nvPr/>
        </p:nvSpPr>
        <p:spPr>
          <a:xfrm>
            <a:off x="355743" y="4105974"/>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5</a:t>
            </a:r>
            <a:endParaRPr dirty="0">
              <a:latin typeface="+mn-lt"/>
            </a:endParaRPr>
          </a:p>
        </p:txBody>
      </p:sp>
      <p:sp>
        <p:nvSpPr>
          <p:cNvPr id="8" name="Shape 145">
            <a:extLst>
              <a:ext uri="{FF2B5EF4-FFF2-40B4-BE49-F238E27FC236}">
                <a16:creationId xmlns:a16="http://schemas.microsoft.com/office/drawing/2014/main" id="{1D2044D2-9475-EAF4-1507-1C0E32FDD050}"/>
              </a:ext>
            </a:extLst>
          </p:cNvPr>
          <p:cNvSpPr/>
          <p:nvPr/>
        </p:nvSpPr>
        <p:spPr>
          <a:xfrm>
            <a:off x="776431" y="4102799"/>
            <a:ext cx="7316787" cy="738664"/>
          </a:xfrm>
          <a:prstGeom prst="rect">
            <a:avLst/>
          </a:prstGeom>
          <a:ln w="12700">
            <a:miter lim="400000"/>
          </a:ln>
        </p:spPr>
        <p:txBody>
          <a:bodyPr lIns="45719" rIns="45719">
            <a:spAutoFit/>
          </a:bodyPr>
          <a:lstStyle/>
          <a:p>
            <a:pPr>
              <a:defRPr sz="1400"/>
            </a:pPr>
            <a:r>
              <a:rPr lang="en-GB" sz="1400" dirty="0">
                <a:latin typeface="+mn-lt"/>
              </a:rPr>
              <a:t>Which word is closest in meaning to ‘passed out’?</a:t>
            </a:r>
          </a:p>
          <a:p>
            <a:pPr>
              <a:defRPr sz="1400"/>
            </a:pPr>
            <a:endParaRPr lang="en-GB" sz="1400" dirty="0">
              <a:latin typeface="+mn-lt"/>
            </a:endParaRPr>
          </a:p>
          <a:p>
            <a:pPr>
              <a:defRPr sz="1400"/>
            </a:pPr>
            <a:r>
              <a:rPr lang="en-GB" sz="1400" dirty="0">
                <a:latin typeface="+mn-lt"/>
              </a:rPr>
              <a:t>sleeping                     injured                  unconscious		       resting</a:t>
            </a:r>
            <a:endParaRPr sz="1400" dirty="0">
              <a:latin typeface="+mn-lt"/>
            </a:endParaRPr>
          </a:p>
        </p:txBody>
      </p:sp>
      <p:sp>
        <p:nvSpPr>
          <p:cNvPr id="9" name="Shape 113" descr="aa">
            <a:extLst>
              <a:ext uri="{FF2B5EF4-FFF2-40B4-BE49-F238E27FC236}">
                <a16:creationId xmlns:a16="http://schemas.microsoft.com/office/drawing/2014/main" id="{CA614E6D-B777-7B1E-DF0D-F8FCFC1B8F58}"/>
              </a:ext>
            </a:extLst>
          </p:cNvPr>
          <p:cNvSpPr>
            <a:spLocks noChangeShapeType="1"/>
          </p:cNvSpPr>
          <p:nvPr/>
        </p:nvSpPr>
        <p:spPr bwMode="auto">
          <a:xfrm>
            <a:off x="-409575" y="3878563"/>
            <a:ext cx="11063720" cy="0"/>
          </a:xfrm>
          <a:prstGeom prst="line">
            <a:avLst/>
          </a:prstGeom>
          <a:noFill/>
          <a:ln w="25400">
            <a:solidFill>
              <a:srgbClr val="E40018"/>
            </a:solidFill>
            <a:prstDash val="sysDot"/>
            <a:round/>
            <a:headEnd/>
            <a:tailEnd/>
          </a:ln>
          <a:extLst>
            <a:ext uri="{909E8E84-426E-40DD-AFC4-6F175D3DCCD1}">
              <a14:hiddenFill xmlns:a14="http://schemas.microsoft.com/office/drawing/2010/main">
                <a:noFill/>
              </a14:hiddenFill>
            </a:ext>
          </a:extLst>
        </p:spPr>
        <p:txBody>
          <a:bodyPr lIns="45719" rIns="45719"/>
          <a:lstStyle/>
          <a:p>
            <a:endParaRPr lang="en-US"/>
          </a:p>
        </p:txBody>
      </p:sp>
      <p:sp>
        <p:nvSpPr>
          <p:cNvPr id="10" name="TextBox 9">
            <a:extLst>
              <a:ext uri="{FF2B5EF4-FFF2-40B4-BE49-F238E27FC236}">
                <a16:creationId xmlns:a16="http://schemas.microsoft.com/office/drawing/2014/main" id="{65F9C8DB-1626-E159-E072-668A72ED7A37}"/>
              </a:ext>
            </a:extLst>
          </p:cNvPr>
          <p:cNvSpPr txBox="1"/>
          <p:nvPr/>
        </p:nvSpPr>
        <p:spPr>
          <a:xfrm>
            <a:off x="648611" y="690875"/>
            <a:ext cx="7893051" cy="3067506"/>
          </a:xfrm>
          <a:prstGeom prst="rect">
            <a:avLst/>
          </a:prstGeom>
          <a:noFill/>
        </p:spPr>
        <p:txBody>
          <a:bodyPr wrap="square" rtlCol="0">
            <a:spAutoFit/>
          </a:bodyPr>
          <a:lstStyle/>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It</a:t>
            </a:r>
            <a:r>
              <a:rPr lang="ar-SA"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 night. Harriet lays on the ground passed out. She is dreaming…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If she wakes up, </a:t>
            </a:r>
            <a:r>
              <a:rPr lang="en-US" sz="1400" dirty="0" err="1">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Mrs</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Pattison will sell her for sure.</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Trouble-makers, the lot of them.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 won’t forget you, Harriet.</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wakes up. She feels her head and looks at her hand; blood.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r>
              <a:rPr lang="zh-TW"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Fred</a:t>
            </a:r>
            <a:r>
              <a:rPr lang="en-GB" altLang="zh-TW"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r>
              <a:rPr lang="zh-TW"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checks those asleep around her. Fred is not there.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He made it. He got away. </a:t>
            </a: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carefully gets up. She ties a scarf around her head to stop the bleeding. She hears birds calling overhead and looks up to try to spot them.</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p:txBody>
      </p:sp>
      <p:sp>
        <p:nvSpPr>
          <p:cNvPr id="11" name="Shape 119">
            <a:extLst>
              <a:ext uri="{FF2B5EF4-FFF2-40B4-BE49-F238E27FC236}">
                <a16:creationId xmlns:a16="http://schemas.microsoft.com/office/drawing/2014/main" id="{79206C28-2F13-6E91-BD58-BF5EC667C030}"/>
              </a:ext>
            </a:extLst>
          </p:cNvPr>
          <p:cNvSpPr/>
          <p:nvPr/>
        </p:nvSpPr>
        <p:spPr>
          <a:xfrm>
            <a:off x="5802716" y="4515133"/>
            <a:ext cx="322263" cy="322262"/>
          </a:xfrm>
          <a:prstGeom prst="rect">
            <a:avLst/>
          </a:prstGeom>
          <a:ln>
            <a:solidFill>
              <a:srgbClr val="000000"/>
            </a:solidFill>
          </a:ln>
        </p:spPr>
        <p:txBody>
          <a:bodyPr lIns="45719" rIns="45719" anchor="ctr"/>
          <a:lstStyle/>
          <a:p>
            <a:pPr algn="ctr">
              <a:defRPr>
                <a:solidFill>
                  <a:srgbClr val="FFFFFF"/>
                </a:solidFill>
              </a:defRPr>
            </a:pPr>
            <a:endParaRPr>
              <a:solidFill>
                <a:srgbClr val="FFFFFF"/>
              </a:solidFill>
              <a:latin typeface="+mn-lt"/>
            </a:endParaRPr>
          </a:p>
        </p:txBody>
      </p:sp>
      <p:sp>
        <p:nvSpPr>
          <p:cNvPr id="12" name="Shape 122">
            <a:extLst>
              <a:ext uri="{FF2B5EF4-FFF2-40B4-BE49-F238E27FC236}">
                <a16:creationId xmlns:a16="http://schemas.microsoft.com/office/drawing/2014/main" id="{FB0903C5-C00B-030E-E361-24D974046F07}"/>
              </a:ext>
            </a:extLst>
          </p:cNvPr>
          <p:cNvSpPr/>
          <p:nvPr/>
        </p:nvSpPr>
        <p:spPr>
          <a:xfrm>
            <a:off x="4474010" y="4523501"/>
            <a:ext cx="322263" cy="322262"/>
          </a:xfrm>
          <a:prstGeom prst="rect">
            <a:avLst/>
          </a:prstGeom>
          <a:ln>
            <a:solidFill>
              <a:srgbClr val="000000"/>
            </a:solidFill>
          </a:ln>
        </p:spPr>
        <p:txBody>
          <a:bodyPr lIns="45719" rIns="45719" anchor="ctr"/>
          <a:lstStyle/>
          <a:p>
            <a:pPr algn="ctr">
              <a:defRPr>
                <a:solidFill>
                  <a:srgbClr val="FFFFFF"/>
                </a:solidFill>
              </a:defRPr>
            </a:pPr>
            <a:endParaRPr>
              <a:solidFill>
                <a:srgbClr val="FFFFFF"/>
              </a:solidFill>
              <a:latin typeface="+mn-lt"/>
            </a:endParaRPr>
          </a:p>
        </p:txBody>
      </p:sp>
      <p:sp>
        <p:nvSpPr>
          <p:cNvPr id="13" name="Shape 123">
            <a:extLst>
              <a:ext uri="{FF2B5EF4-FFF2-40B4-BE49-F238E27FC236}">
                <a16:creationId xmlns:a16="http://schemas.microsoft.com/office/drawing/2014/main" id="{CB032DF9-1912-2D61-D4A7-A41F928266E8}"/>
              </a:ext>
            </a:extLst>
          </p:cNvPr>
          <p:cNvSpPr/>
          <p:nvPr/>
        </p:nvSpPr>
        <p:spPr>
          <a:xfrm>
            <a:off x="2866752" y="4520788"/>
            <a:ext cx="322263" cy="322262"/>
          </a:xfrm>
          <a:prstGeom prst="rect">
            <a:avLst/>
          </a:prstGeom>
          <a:ln>
            <a:solidFill>
              <a:srgbClr val="000000"/>
            </a:solidFill>
          </a:ln>
        </p:spPr>
        <p:txBody>
          <a:bodyPr lIns="45719" rIns="45719" anchor="ctr"/>
          <a:lstStyle/>
          <a:p>
            <a:pPr algn="ctr">
              <a:defRPr>
                <a:solidFill>
                  <a:srgbClr val="FFFFFF"/>
                </a:solidFill>
              </a:defRPr>
            </a:pPr>
            <a:endParaRPr>
              <a:solidFill>
                <a:srgbClr val="FFFFFF"/>
              </a:solidFill>
              <a:latin typeface="+mn-lt"/>
            </a:endParaRPr>
          </a:p>
        </p:txBody>
      </p:sp>
      <p:sp>
        <p:nvSpPr>
          <p:cNvPr id="14" name="Shape 124">
            <a:extLst>
              <a:ext uri="{FF2B5EF4-FFF2-40B4-BE49-F238E27FC236}">
                <a16:creationId xmlns:a16="http://schemas.microsoft.com/office/drawing/2014/main" id="{5B565955-2541-E8BF-4C99-16A1E940D22B}"/>
              </a:ext>
            </a:extLst>
          </p:cNvPr>
          <p:cNvSpPr/>
          <p:nvPr/>
        </p:nvSpPr>
        <p:spPr>
          <a:xfrm>
            <a:off x="1499330" y="4535328"/>
            <a:ext cx="322262" cy="322263"/>
          </a:xfrm>
          <a:prstGeom prst="rect">
            <a:avLst/>
          </a:prstGeom>
          <a:ln>
            <a:solidFill>
              <a:srgbClr val="000000"/>
            </a:solidFill>
          </a:ln>
        </p:spPr>
        <p:txBody>
          <a:bodyPr lIns="45719" rIns="45719" anchor="ctr"/>
          <a:lstStyle/>
          <a:p>
            <a:pPr algn="ctr">
              <a:defRPr>
                <a:solidFill>
                  <a:srgbClr val="FFFFFF"/>
                </a:solidFill>
              </a:defRPr>
            </a:pPr>
            <a:endParaRPr>
              <a:solidFill>
                <a:srgbClr val="FFFFFF"/>
              </a:solidFill>
              <a:latin typeface="+mn-lt"/>
            </a:endParaRPr>
          </a:p>
        </p:txBody>
      </p:sp>
      <p:sp>
        <p:nvSpPr>
          <p:cNvPr id="15" name="TextBox 14">
            <a:extLst>
              <a:ext uri="{FF2B5EF4-FFF2-40B4-BE49-F238E27FC236}">
                <a16:creationId xmlns:a16="http://schemas.microsoft.com/office/drawing/2014/main" id="{0F24E8F5-638B-F5AE-63A1-45435C6C3359}"/>
              </a:ext>
            </a:extLst>
          </p:cNvPr>
          <p:cNvSpPr txBox="1"/>
          <p:nvPr/>
        </p:nvSpPr>
        <p:spPr>
          <a:xfrm>
            <a:off x="9066264" y="4585489"/>
            <a:ext cx="622286"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
        <p:nvSpPr>
          <p:cNvPr id="16" name="TextBox 15">
            <a:extLst>
              <a:ext uri="{FF2B5EF4-FFF2-40B4-BE49-F238E27FC236}">
                <a16:creationId xmlns:a16="http://schemas.microsoft.com/office/drawing/2014/main" id="{E862E854-2E95-7938-3973-0006F7A7351E}"/>
              </a:ext>
            </a:extLst>
          </p:cNvPr>
          <p:cNvSpPr txBox="1"/>
          <p:nvPr/>
        </p:nvSpPr>
        <p:spPr>
          <a:xfrm>
            <a:off x="9066264" y="5439050"/>
            <a:ext cx="619080"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
        <p:nvSpPr>
          <p:cNvPr id="17" name="TextBox 16">
            <a:extLst>
              <a:ext uri="{FF2B5EF4-FFF2-40B4-BE49-F238E27FC236}">
                <a16:creationId xmlns:a16="http://schemas.microsoft.com/office/drawing/2014/main" id="{C695B549-FEF8-9735-203E-498720D3F01D}"/>
              </a:ext>
            </a:extLst>
          </p:cNvPr>
          <p:cNvSpPr txBox="1"/>
          <p:nvPr/>
        </p:nvSpPr>
        <p:spPr>
          <a:xfrm>
            <a:off x="9069451" y="6405925"/>
            <a:ext cx="619080"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Tree>
    <p:extLst>
      <p:ext uri="{BB962C8B-B14F-4D97-AF65-F5344CB8AC3E}">
        <p14:creationId xmlns:p14="http://schemas.microsoft.com/office/powerpoint/2010/main" val="98731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8">
            <a:extLst>
              <a:ext uri="{FF2B5EF4-FFF2-40B4-BE49-F238E27FC236}">
                <a16:creationId xmlns:a16="http://schemas.microsoft.com/office/drawing/2014/main" id="{66C76E11-3B85-2442-767B-B233D61D171C}"/>
              </a:ext>
            </a:extLst>
          </p:cNvPr>
          <p:cNvSpPr/>
          <p:nvPr/>
        </p:nvSpPr>
        <p:spPr>
          <a:xfrm>
            <a:off x="776431" y="5963072"/>
            <a:ext cx="8132042" cy="307777"/>
          </a:xfrm>
          <a:prstGeom prst="rect">
            <a:avLst/>
          </a:prstGeom>
          <a:ln w="12700">
            <a:miter lim="400000"/>
          </a:ln>
        </p:spPr>
        <p:txBody>
          <a:bodyPr wrap="square" lIns="45719" rIns="45719">
            <a:spAutoFit/>
          </a:bodyPr>
          <a:lstStyle/>
          <a:p>
            <a:pPr>
              <a:defRPr sz="1400"/>
            </a:pPr>
            <a:endParaRPr lang="en-GB" sz="1400" dirty="0">
              <a:latin typeface="+mn-lt"/>
            </a:endParaRPr>
          </a:p>
        </p:txBody>
      </p:sp>
      <p:sp>
        <p:nvSpPr>
          <p:cNvPr id="3" name="Shape 139">
            <a:extLst>
              <a:ext uri="{FF2B5EF4-FFF2-40B4-BE49-F238E27FC236}">
                <a16:creationId xmlns:a16="http://schemas.microsoft.com/office/drawing/2014/main" id="{411F1BD7-88D0-4BD8-9FC0-51E887C50659}"/>
              </a:ext>
            </a:extLst>
          </p:cNvPr>
          <p:cNvSpPr/>
          <p:nvPr/>
        </p:nvSpPr>
        <p:spPr>
          <a:xfrm>
            <a:off x="346218" y="5999585"/>
            <a:ext cx="326369"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10</a:t>
            </a:r>
            <a:endParaRPr dirty="0">
              <a:latin typeface="+mn-lt"/>
            </a:endParaRPr>
          </a:p>
        </p:txBody>
      </p:sp>
      <p:sp>
        <p:nvSpPr>
          <p:cNvPr id="4" name="Shape 144">
            <a:extLst>
              <a:ext uri="{FF2B5EF4-FFF2-40B4-BE49-F238E27FC236}">
                <a16:creationId xmlns:a16="http://schemas.microsoft.com/office/drawing/2014/main" id="{C4BAEB4F-954A-A7AB-BAC0-7A14D31A1AC3}"/>
              </a:ext>
            </a:extLst>
          </p:cNvPr>
          <p:cNvSpPr/>
          <p:nvPr/>
        </p:nvSpPr>
        <p:spPr>
          <a:xfrm>
            <a:off x="346218" y="5012636"/>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9</a:t>
            </a:r>
            <a:endParaRPr dirty="0">
              <a:latin typeface="+mn-lt"/>
            </a:endParaRPr>
          </a:p>
        </p:txBody>
      </p:sp>
      <p:sp>
        <p:nvSpPr>
          <p:cNvPr id="5" name="Shape 145">
            <a:extLst>
              <a:ext uri="{FF2B5EF4-FFF2-40B4-BE49-F238E27FC236}">
                <a16:creationId xmlns:a16="http://schemas.microsoft.com/office/drawing/2014/main" id="{74311576-6B7C-4438-00C9-25DD8FAA94D3}"/>
              </a:ext>
            </a:extLst>
          </p:cNvPr>
          <p:cNvSpPr/>
          <p:nvPr/>
        </p:nvSpPr>
        <p:spPr>
          <a:xfrm>
            <a:off x="776431" y="4995173"/>
            <a:ext cx="8302194" cy="1169551"/>
          </a:xfrm>
          <a:prstGeom prst="rect">
            <a:avLst/>
          </a:prstGeom>
          <a:ln w="12700">
            <a:miter lim="400000"/>
          </a:ln>
        </p:spPr>
        <p:txBody>
          <a:bodyPr wrap="square" lIns="45719" rIns="45719">
            <a:spAutoFit/>
          </a:bodyPr>
          <a:lstStyle/>
          <a:p>
            <a:pPr>
              <a:defRPr sz="1400"/>
            </a:pPr>
            <a:r>
              <a:rPr lang="en-GB" sz="1400" dirty="0">
                <a:latin typeface="+mn-lt"/>
              </a:rPr>
              <a:t>Why do you think Harriet smiles when she looks up and sees the bird? </a:t>
            </a:r>
          </a:p>
          <a:p>
            <a:pPr>
              <a:defRPr sz="1400"/>
            </a:pPr>
            <a:endParaRPr lang="en-GB" sz="1400" dirty="0"/>
          </a:p>
          <a:p>
            <a:pPr>
              <a:defRPr sz="1400"/>
            </a:pPr>
            <a:r>
              <a:rPr lang="en-GB" sz="1400" dirty="0">
                <a:latin typeface="+mn-lt"/>
              </a:rPr>
              <a:t>________________________________________________________________________________________</a:t>
            </a:r>
          </a:p>
          <a:p>
            <a:pPr>
              <a:defRPr sz="1400"/>
            </a:pPr>
            <a:endParaRPr lang="en-GB" sz="1400" dirty="0"/>
          </a:p>
          <a:p>
            <a:pPr>
              <a:defRPr sz="1400"/>
            </a:pPr>
            <a:endParaRPr lang="en-GB" sz="1400" dirty="0">
              <a:latin typeface="+mn-lt"/>
            </a:endParaRPr>
          </a:p>
        </p:txBody>
      </p:sp>
      <p:sp>
        <p:nvSpPr>
          <p:cNvPr id="6" name="Shape 121">
            <a:extLst>
              <a:ext uri="{FF2B5EF4-FFF2-40B4-BE49-F238E27FC236}">
                <a16:creationId xmlns:a16="http://schemas.microsoft.com/office/drawing/2014/main" id="{395E77E3-57C7-6A7B-AA42-69287E950DA2}"/>
              </a:ext>
            </a:extLst>
          </p:cNvPr>
          <p:cNvSpPr/>
          <p:nvPr/>
        </p:nvSpPr>
        <p:spPr>
          <a:xfrm>
            <a:off x="633413" y="963562"/>
            <a:ext cx="7893050" cy="461963"/>
          </a:xfrm>
          <a:prstGeom prst="rect">
            <a:avLst/>
          </a:prstGeom>
          <a:ln w="12700">
            <a:miter lim="400000"/>
          </a:ln>
        </p:spPr>
        <p:txBody>
          <a:bodyPr lIns="45719" rIns="45719">
            <a:spAutoFit/>
          </a:bodyPr>
          <a:lstStyle/>
          <a:p>
            <a:pPr>
              <a:defRPr sz="1200"/>
            </a:pPr>
            <a:r>
              <a:rPr lang="en-GB" sz="1200" dirty="0">
                <a:latin typeface="+mn-lt"/>
                <a:sym typeface="Wingdings" pitchFamily="2" charset="2"/>
              </a:rPr>
              <a:t> </a:t>
            </a:r>
            <a:endParaRPr lang="en-GB" sz="1200" dirty="0">
              <a:latin typeface="+mn-lt"/>
            </a:endParaRPr>
          </a:p>
          <a:p>
            <a:pPr>
              <a:defRPr sz="1200"/>
            </a:pPr>
            <a:endParaRPr lang="en-GB" sz="1200" dirty="0">
              <a:latin typeface="+mn-lt"/>
            </a:endParaRPr>
          </a:p>
        </p:txBody>
      </p:sp>
      <p:sp>
        <p:nvSpPr>
          <p:cNvPr id="7" name="Shape 144">
            <a:extLst>
              <a:ext uri="{FF2B5EF4-FFF2-40B4-BE49-F238E27FC236}">
                <a16:creationId xmlns:a16="http://schemas.microsoft.com/office/drawing/2014/main" id="{DE327F63-935E-6A91-7B6C-6F9E3A727823}"/>
              </a:ext>
            </a:extLst>
          </p:cNvPr>
          <p:cNvSpPr/>
          <p:nvPr/>
        </p:nvSpPr>
        <p:spPr>
          <a:xfrm>
            <a:off x="355743" y="3917647"/>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8</a:t>
            </a:r>
            <a:endParaRPr dirty="0">
              <a:latin typeface="+mn-lt"/>
            </a:endParaRPr>
          </a:p>
        </p:txBody>
      </p:sp>
      <p:sp>
        <p:nvSpPr>
          <p:cNvPr id="8" name="Shape 145">
            <a:extLst>
              <a:ext uri="{FF2B5EF4-FFF2-40B4-BE49-F238E27FC236}">
                <a16:creationId xmlns:a16="http://schemas.microsoft.com/office/drawing/2014/main" id="{F6085EE4-9681-9DB5-B6D0-F552FBBB6F6E}"/>
              </a:ext>
            </a:extLst>
          </p:cNvPr>
          <p:cNvSpPr/>
          <p:nvPr/>
        </p:nvSpPr>
        <p:spPr>
          <a:xfrm>
            <a:off x="776430" y="3887457"/>
            <a:ext cx="8302195" cy="738664"/>
          </a:xfrm>
          <a:prstGeom prst="rect">
            <a:avLst/>
          </a:prstGeom>
          <a:ln w="12700">
            <a:miter lim="400000"/>
          </a:ln>
        </p:spPr>
        <p:txBody>
          <a:bodyPr wrap="square" lIns="45719" rIns="45719">
            <a:spAutoFit/>
          </a:bodyPr>
          <a:lstStyle/>
          <a:p>
            <a:pPr>
              <a:defRPr sz="1400"/>
            </a:pPr>
            <a:r>
              <a:rPr lang="en-GB" sz="1400" b="1" dirty="0">
                <a:latin typeface="+mn-lt"/>
              </a:rPr>
              <a:t>Find and copy </a:t>
            </a:r>
            <a:r>
              <a:rPr lang="en-GB" sz="1400" dirty="0">
                <a:latin typeface="+mn-lt"/>
              </a:rPr>
              <a:t>a group of words that shows that Harriet’s ancestors were kidnapped against their will. </a:t>
            </a:r>
          </a:p>
          <a:p>
            <a:pPr>
              <a:defRPr sz="1400"/>
            </a:pPr>
            <a:br>
              <a:rPr lang="en-GB" sz="1400" dirty="0">
                <a:latin typeface="+mn-lt"/>
              </a:rPr>
            </a:br>
            <a:r>
              <a:rPr lang="en-GB" sz="1400" dirty="0">
                <a:latin typeface="+mn-lt"/>
              </a:rPr>
              <a:t>________________________________________________________________________________________</a:t>
            </a:r>
          </a:p>
        </p:txBody>
      </p:sp>
      <p:sp>
        <p:nvSpPr>
          <p:cNvPr id="9" name="Shape 113" descr="aa">
            <a:extLst>
              <a:ext uri="{FF2B5EF4-FFF2-40B4-BE49-F238E27FC236}">
                <a16:creationId xmlns:a16="http://schemas.microsoft.com/office/drawing/2014/main" id="{037F207D-B9B3-3864-4B57-138470B12F9E}"/>
              </a:ext>
            </a:extLst>
          </p:cNvPr>
          <p:cNvSpPr>
            <a:spLocks noChangeShapeType="1"/>
          </p:cNvSpPr>
          <p:nvPr/>
        </p:nvSpPr>
        <p:spPr bwMode="auto">
          <a:xfrm flipV="1">
            <a:off x="-540568" y="3703585"/>
            <a:ext cx="11056168" cy="6588"/>
          </a:xfrm>
          <a:prstGeom prst="line">
            <a:avLst/>
          </a:prstGeom>
          <a:noFill/>
          <a:ln w="25400">
            <a:solidFill>
              <a:srgbClr val="E40018"/>
            </a:solidFill>
            <a:prstDash val="sysDot"/>
            <a:round/>
            <a:headEnd/>
            <a:tailEnd/>
          </a:ln>
          <a:extLst>
            <a:ext uri="{909E8E84-426E-40DD-AFC4-6F175D3DCCD1}">
              <a14:hiddenFill xmlns:a14="http://schemas.microsoft.com/office/drawing/2010/main">
                <a:noFill/>
              </a14:hiddenFill>
            </a:ext>
          </a:extLst>
        </p:spPr>
        <p:txBody>
          <a:bodyPr lIns="45719" rIns="45719"/>
          <a:lstStyle/>
          <a:p>
            <a:endParaRPr lang="en-US"/>
          </a:p>
        </p:txBody>
      </p:sp>
      <p:sp>
        <p:nvSpPr>
          <p:cNvPr id="10" name="TextBox 9">
            <a:extLst>
              <a:ext uri="{FF2B5EF4-FFF2-40B4-BE49-F238E27FC236}">
                <a16:creationId xmlns:a16="http://schemas.microsoft.com/office/drawing/2014/main" id="{05D4FA93-E779-C15F-38FD-B343099816DF}"/>
              </a:ext>
            </a:extLst>
          </p:cNvPr>
          <p:cNvSpPr txBox="1"/>
          <p:nvPr/>
        </p:nvSpPr>
        <p:spPr>
          <a:xfrm>
            <a:off x="633413" y="638686"/>
            <a:ext cx="7893051" cy="2862322"/>
          </a:xfrm>
          <a:prstGeom prst="rect">
            <a:avLst/>
          </a:prstGeom>
          <a:noFill/>
        </p:spPr>
        <p:txBody>
          <a:bodyPr wrap="square" rtlCol="0">
            <a:spAutoFit/>
          </a:bodyPr>
          <a:lstStyle/>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What did the Overseer call me? A slave. </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she writes it out in the dirt</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My mama said that our people, our ancestors, were called queen, elder, sister… before they were stolen.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looks at the word </a:t>
            </a:r>
            <a:r>
              <a:rPr lang="en-US" sz="1400" i="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and </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rubs it out with her foot. She writes HARRIET in its place.</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Mama said I</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 good and clever and brave. She told me no one can own a person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 spirit. That means it can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 be bought or sold either. I can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 be bought or sold. </a:t>
            </a:r>
            <a:r>
              <a:rPr lang="pt-PT" sz="1400" dirty="0">
                <a:effectLst/>
                <a:latin typeface="Calibri" panose="020F0502020204030204" pitchFamily="34" charset="0"/>
                <a:ea typeface="Times New Roman" panose="02020603050405020304" pitchFamily="18" charset="0"/>
              </a:rPr>
              <a:t>[</a:t>
            </a:r>
            <a:r>
              <a:rPr lang="de-DE" sz="1400" i="1" dirty="0">
                <a:effectLst/>
                <a:latin typeface="Calibri" panose="020F0502020204030204" pitchFamily="34" charset="0"/>
                <a:ea typeface="Times New Roman" panose="02020603050405020304" pitchFamily="18" charset="0"/>
              </a:rPr>
              <a:t>pause</a:t>
            </a:r>
            <a:r>
              <a:rPr lang="pt-PT" sz="1400"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There</a:t>
            </a:r>
            <a:r>
              <a:rPr lang="ar-SA" sz="1400" dirty="0">
                <a:effectLst/>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Times New Roman" panose="02020603050405020304" pitchFamily="18" charset="0"/>
              </a:rPr>
              <a:t>s freedom in the north. There are others like me up there. My people. If I stay, who will I be</a:t>
            </a:r>
            <a:r>
              <a:rPr lang="zh-TW" sz="1400" dirty="0">
                <a:effectLst/>
                <a:ea typeface="Calibri" panose="020F0502020204030204" pitchFamily="34" charset="0"/>
              </a:rPr>
              <a:t>?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looks around at the farm.</a:t>
            </a: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Go free or die. Those are the only options as far as I can see. </a:t>
            </a: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A bird calls in the sky. Harriet smiles up at it. She takes a long, deep breath.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I know what I have to do. Spread my wings. Fly away north. Escape to freedom.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p:txBody>
      </p:sp>
      <p:sp>
        <p:nvSpPr>
          <p:cNvPr id="11" name="TextBox 10">
            <a:extLst>
              <a:ext uri="{FF2B5EF4-FFF2-40B4-BE49-F238E27FC236}">
                <a16:creationId xmlns:a16="http://schemas.microsoft.com/office/drawing/2014/main" id="{0A8DD095-99CC-59E7-E9E1-C69F6DECAC1A}"/>
              </a:ext>
            </a:extLst>
          </p:cNvPr>
          <p:cNvSpPr txBox="1"/>
          <p:nvPr/>
        </p:nvSpPr>
        <p:spPr>
          <a:xfrm>
            <a:off x="9078626" y="4327245"/>
            <a:ext cx="622286"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
        <p:nvSpPr>
          <p:cNvPr id="12" name="TextBox 11">
            <a:extLst>
              <a:ext uri="{FF2B5EF4-FFF2-40B4-BE49-F238E27FC236}">
                <a16:creationId xmlns:a16="http://schemas.microsoft.com/office/drawing/2014/main" id="{EFCD0A8C-847A-A8D0-3704-A5FE0C0585F7}"/>
              </a:ext>
            </a:extLst>
          </p:cNvPr>
          <p:cNvSpPr txBox="1"/>
          <p:nvPr/>
        </p:nvSpPr>
        <p:spPr>
          <a:xfrm>
            <a:off x="9081337" y="5425481"/>
            <a:ext cx="619080"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
        <p:nvSpPr>
          <p:cNvPr id="13" name="TextBox 12">
            <a:extLst>
              <a:ext uri="{FF2B5EF4-FFF2-40B4-BE49-F238E27FC236}">
                <a16:creationId xmlns:a16="http://schemas.microsoft.com/office/drawing/2014/main" id="{0DDCF867-5DCB-009F-92E9-24CC0D2EF726}"/>
              </a:ext>
            </a:extLst>
          </p:cNvPr>
          <p:cNvSpPr txBox="1"/>
          <p:nvPr/>
        </p:nvSpPr>
        <p:spPr>
          <a:xfrm>
            <a:off x="9081337" y="6436430"/>
            <a:ext cx="619080"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
        <p:nvSpPr>
          <p:cNvPr id="15" name="Shape 145">
            <a:extLst>
              <a:ext uri="{FF2B5EF4-FFF2-40B4-BE49-F238E27FC236}">
                <a16:creationId xmlns:a16="http://schemas.microsoft.com/office/drawing/2014/main" id="{2D11CC6E-AD35-5365-0549-174C9C31F750}"/>
              </a:ext>
            </a:extLst>
          </p:cNvPr>
          <p:cNvSpPr/>
          <p:nvPr/>
        </p:nvSpPr>
        <p:spPr>
          <a:xfrm>
            <a:off x="801903" y="5981543"/>
            <a:ext cx="8302194" cy="1169551"/>
          </a:xfrm>
          <a:prstGeom prst="rect">
            <a:avLst/>
          </a:prstGeom>
          <a:ln w="12700">
            <a:miter lim="400000"/>
          </a:ln>
        </p:spPr>
        <p:txBody>
          <a:bodyPr wrap="square" lIns="45719" rIns="45719">
            <a:spAutoFit/>
          </a:bodyPr>
          <a:lstStyle/>
          <a:p>
            <a:pPr>
              <a:defRPr sz="1400"/>
            </a:pPr>
            <a:r>
              <a:rPr lang="en-GB" sz="1400" b="1" dirty="0">
                <a:latin typeface="+mn-lt"/>
              </a:rPr>
              <a:t>Find and copy </a:t>
            </a:r>
            <a:r>
              <a:rPr lang="en-GB" sz="1400" dirty="0">
                <a:latin typeface="+mn-lt"/>
              </a:rPr>
              <a:t>one example of a metaphor. </a:t>
            </a:r>
          </a:p>
          <a:p>
            <a:pPr>
              <a:defRPr sz="1400"/>
            </a:pPr>
            <a:endParaRPr lang="en-GB" sz="1400" dirty="0"/>
          </a:p>
          <a:p>
            <a:pPr>
              <a:defRPr sz="1400"/>
            </a:pPr>
            <a:r>
              <a:rPr lang="en-GB" sz="1400" dirty="0">
                <a:latin typeface="+mn-lt"/>
              </a:rPr>
              <a:t>________________________________________________________________________________________</a:t>
            </a:r>
          </a:p>
          <a:p>
            <a:pPr>
              <a:defRPr sz="1400"/>
            </a:pPr>
            <a:endParaRPr lang="en-GB" sz="1400" dirty="0"/>
          </a:p>
          <a:p>
            <a:pPr>
              <a:defRPr sz="1400"/>
            </a:pPr>
            <a:endParaRPr lang="en-GB" sz="1400" dirty="0">
              <a:latin typeface="+mn-lt"/>
            </a:endParaRPr>
          </a:p>
        </p:txBody>
      </p:sp>
    </p:spTree>
    <p:extLst>
      <p:ext uri="{BB962C8B-B14F-4D97-AF65-F5344CB8AC3E}">
        <p14:creationId xmlns:p14="http://schemas.microsoft.com/office/powerpoint/2010/main" val="293545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B923F-4F9E-C243-5683-609494624BE0}"/>
              </a:ext>
            </a:extLst>
          </p:cNvPr>
          <p:cNvSpPr txBox="1"/>
          <p:nvPr/>
        </p:nvSpPr>
        <p:spPr>
          <a:xfrm>
            <a:off x="853768" y="1828739"/>
            <a:ext cx="6564361" cy="3108543"/>
          </a:xfrm>
          <a:prstGeom prst="rect">
            <a:avLst/>
          </a:prstGeom>
          <a:noFill/>
        </p:spPr>
        <p:txBody>
          <a:bodyPr wrap="none" rtlCol="0">
            <a:spAutoFit/>
          </a:bodyPr>
          <a:lstStyle/>
          <a:p>
            <a:pPr marL="342900" indent="-342900">
              <a:buAutoNum type="arabicPeriod"/>
            </a:pPr>
            <a:r>
              <a:rPr lang="en-US" sz="1400" dirty="0">
                <a:latin typeface="Calibri" panose="020F0502020204030204" pitchFamily="34" charset="0"/>
                <a:cs typeface="Calibri" panose="020F0502020204030204" pitchFamily="34" charset="0"/>
              </a:rPr>
              <a:t>Townsfolk </a:t>
            </a:r>
          </a:p>
          <a:p>
            <a:pPr marL="342900" indent="-342900">
              <a:buFontTx/>
              <a:buAutoNum type="arabicPeriod"/>
            </a:pPr>
            <a:r>
              <a:rPr lang="en-US" sz="1400" dirty="0">
                <a:latin typeface="Calibri" panose="020F0502020204030204" pitchFamily="34" charset="0"/>
                <a:cs typeface="Calibri" panose="020F0502020204030204" pitchFamily="34" charset="0"/>
              </a:rPr>
              <a:t>’The Shopkeeper scowls at her’ and ‘I won’t have your kind loitering.’ (1 mark each)</a:t>
            </a:r>
          </a:p>
          <a:p>
            <a:r>
              <a:rPr lang="en-US" sz="1400" dirty="0">
                <a:latin typeface="Calibri" panose="020F0502020204030204" pitchFamily="34" charset="0"/>
                <a:cs typeface="Calibri" panose="020F0502020204030204" pitchFamily="34" charset="0"/>
              </a:rPr>
              <a:t>3.	- searches</a:t>
            </a:r>
          </a:p>
          <a:p>
            <a:r>
              <a:rPr lang="en-US" sz="1400" dirty="0">
                <a:latin typeface="Calibri" panose="020F0502020204030204" pitchFamily="34" charset="0"/>
                <a:cs typeface="Calibri" panose="020F0502020204030204" pitchFamily="34" charset="0"/>
              </a:rPr>
              <a:t>	- unexpectedly </a:t>
            </a:r>
          </a:p>
          <a:p>
            <a:r>
              <a:rPr lang="en-US" sz="1400" dirty="0">
                <a:latin typeface="Calibri" panose="020F0502020204030204" pitchFamily="34" charset="0"/>
                <a:cs typeface="Calibri" panose="020F0502020204030204" pitchFamily="34" charset="0"/>
              </a:rPr>
              <a:t>	- collides 		(1 mark each)</a:t>
            </a:r>
          </a:p>
          <a:p>
            <a:r>
              <a:rPr lang="en-US" sz="1400" dirty="0">
                <a:latin typeface="Calibri" panose="020F0502020204030204" pitchFamily="34" charset="0"/>
                <a:cs typeface="Calibri" panose="020F0502020204030204" pitchFamily="34" charset="0"/>
              </a:rPr>
              <a:t>4.     True, false, false, false (1 mark each)</a:t>
            </a:r>
          </a:p>
          <a:p>
            <a:r>
              <a:rPr lang="en-US" sz="1400" dirty="0">
                <a:latin typeface="Calibri" panose="020F0502020204030204" pitchFamily="34" charset="0"/>
                <a:cs typeface="Calibri" panose="020F0502020204030204" pitchFamily="34" charset="0"/>
              </a:rPr>
              <a:t>5.     Concussed</a:t>
            </a:r>
          </a:p>
          <a:p>
            <a:pPr marL="342900" indent="-342900">
              <a:buAutoNum type="arabicPeriod" startAt="6"/>
            </a:pPr>
            <a:r>
              <a:rPr lang="en-US" sz="1400" dirty="0">
                <a:latin typeface="Calibri" panose="020F0502020204030204" pitchFamily="34" charset="0"/>
                <a:cs typeface="Calibri" panose="020F0502020204030204" pitchFamily="34" charset="0"/>
              </a:rPr>
              <a:t>Because Harriet helped him.</a:t>
            </a:r>
          </a:p>
          <a:p>
            <a:pPr marL="342900" indent="-342900">
              <a:buFontTx/>
              <a:buAutoNum type="arabicPeriod" startAt="6"/>
            </a:pPr>
            <a:r>
              <a:rPr lang="en-US" sz="1400" dirty="0">
                <a:latin typeface="Calibri" panose="020F0502020204030204" pitchFamily="34" charset="0"/>
                <a:cs typeface="Calibri" panose="020F0502020204030204" pitchFamily="34" charset="0"/>
              </a:rPr>
              <a:t>Award 1 mark for anything that implies Harriet is selfless / puts others first. </a:t>
            </a:r>
          </a:p>
          <a:p>
            <a:pPr marL="342900" indent="-342900">
              <a:buFontTx/>
              <a:buAutoNum type="arabicPeriod" startAt="6"/>
            </a:pPr>
            <a:r>
              <a:rPr lang="en-US" sz="1400" dirty="0">
                <a:latin typeface="Calibri" panose="020F0502020204030204" pitchFamily="34" charset="0"/>
                <a:cs typeface="Calibri" panose="020F0502020204030204" pitchFamily="34" charset="0"/>
              </a:rPr>
              <a:t>‘before they were stolen’</a:t>
            </a:r>
          </a:p>
          <a:p>
            <a:pPr marL="342900" indent="-342900">
              <a:buFontTx/>
              <a:buAutoNum type="arabicPeriod" startAt="6"/>
            </a:pPr>
            <a:r>
              <a:rPr lang="en-US" sz="1400" dirty="0">
                <a:latin typeface="Calibri" panose="020F0502020204030204" pitchFamily="34" charset="0"/>
                <a:cs typeface="Calibri" panose="020F0502020204030204" pitchFamily="34" charset="0"/>
              </a:rPr>
              <a:t>Award 1 mark for anything that implies she is thinking of freedom.</a:t>
            </a:r>
          </a:p>
          <a:p>
            <a:pPr marL="342900" indent="-342900">
              <a:buFontTx/>
              <a:buAutoNum type="arabicPeriod" startAt="6"/>
            </a:pPr>
            <a:r>
              <a:rPr lang="en-US" sz="1400" dirty="0">
                <a:latin typeface="Calibri" panose="020F0502020204030204" pitchFamily="34" charset="0"/>
                <a:cs typeface="Calibri" panose="020F0502020204030204" pitchFamily="34" charset="0"/>
              </a:rPr>
              <a:t>‘Spread my wings’ </a:t>
            </a:r>
            <a:r>
              <a:rPr lang="en-US" sz="1400" b="1" dirty="0">
                <a:latin typeface="Calibri" panose="020F0502020204030204" pitchFamily="34" charset="0"/>
                <a:cs typeface="Calibri" panose="020F0502020204030204" pitchFamily="34" charset="0"/>
              </a:rPr>
              <a:t>or </a:t>
            </a:r>
            <a:r>
              <a:rPr lang="en-US" sz="1400" dirty="0">
                <a:latin typeface="Calibri" panose="020F0502020204030204" pitchFamily="34" charset="0"/>
                <a:cs typeface="Calibri" panose="020F0502020204030204" pitchFamily="34" charset="0"/>
              </a:rPr>
              <a:t>‘Fly away north.’</a:t>
            </a:r>
            <a:endParaRPr lang="en-US" sz="1400" b="1" dirty="0">
              <a:latin typeface="Calibri" panose="020F0502020204030204" pitchFamily="34" charset="0"/>
              <a:cs typeface="Calibri" panose="020F0502020204030204" pitchFamily="34" charset="0"/>
            </a:endParaRPr>
          </a:p>
          <a:p>
            <a:pPr marL="342900" indent="-342900">
              <a:buFontTx/>
              <a:buAutoNum type="arabicPeriod" startAt="6"/>
            </a:pPr>
            <a:endParaRPr lang="en-US" sz="1400" b="1"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Scores are out of a total of 16.</a:t>
            </a:r>
            <a:endParaRPr lang="en-US" sz="1400"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D02344B-0669-D1F0-06DE-C696E587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4" y="5771424"/>
            <a:ext cx="9942513" cy="10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386040D-6896-FCFF-71C8-132687D0E998}"/>
              </a:ext>
            </a:extLst>
          </p:cNvPr>
          <p:cNvPicPr>
            <a:picLocks noChangeAspect="1"/>
          </p:cNvPicPr>
          <p:nvPr/>
        </p:nvPicPr>
        <p:blipFill>
          <a:blip r:embed="rId3"/>
          <a:stretch>
            <a:fillRect/>
          </a:stretch>
        </p:blipFill>
        <p:spPr>
          <a:xfrm>
            <a:off x="4109495" y="584390"/>
            <a:ext cx="1687010" cy="410207"/>
          </a:xfrm>
          <a:prstGeom prst="rect">
            <a:avLst/>
          </a:prstGeom>
        </p:spPr>
      </p:pic>
    </p:spTree>
    <p:extLst>
      <p:ext uri="{BB962C8B-B14F-4D97-AF65-F5344CB8AC3E}">
        <p14:creationId xmlns:p14="http://schemas.microsoft.com/office/powerpoint/2010/main" val="110082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6B81C-B947-CD8C-DCB2-6B8B8A77AFEC}"/>
              </a:ext>
            </a:extLst>
          </p:cNvPr>
          <p:cNvPicPr>
            <a:picLocks noChangeAspect="1"/>
          </p:cNvPicPr>
          <p:nvPr/>
        </p:nvPicPr>
        <p:blipFill>
          <a:blip r:embed="rId2"/>
          <a:stretch>
            <a:fillRect/>
          </a:stretch>
        </p:blipFill>
        <p:spPr>
          <a:xfrm>
            <a:off x="2850444" y="497266"/>
            <a:ext cx="4205111" cy="465566"/>
          </a:xfrm>
          <a:prstGeom prst="rect">
            <a:avLst/>
          </a:prstGeom>
        </p:spPr>
      </p:pic>
      <p:sp>
        <p:nvSpPr>
          <p:cNvPr id="5" name="TextBox 4">
            <a:extLst>
              <a:ext uri="{FF2B5EF4-FFF2-40B4-BE49-F238E27FC236}">
                <a16:creationId xmlns:a16="http://schemas.microsoft.com/office/drawing/2014/main" id="{F896BC09-C10C-7028-F1F9-EFF3E398455E}"/>
              </a:ext>
            </a:extLst>
          </p:cNvPr>
          <p:cNvSpPr txBox="1"/>
          <p:nvPr/>
        </p:nvSpPr>
        <p:spPr>
          <a:xfrm>
            <a:off x="699910" y="1318542"/>
            <a:ext cx="8760179" cy="24468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000000"/>
                </a:solidFill>
              </a:rPr>
              <a:t>Diary Entry </a:t>
            </a:r>
            <a:r>
              <a:rPr lang="en-US" dirty="0">
                <a:solidFill>
                  <a:srgbClr val="000000"/>
                </a:solidFill>
              </a:rPr>
              <a:t>| “The Day I Decided”</a:t>
            </a:r>
          </a:p>
          <a:p>
            <a:endParaRPr lang="en-US" sz="700" dirty="0"/>
          </a:p>
          <a:p>
            <a:r>
              <a:rPr lang="en-US" sz="1600" dirty="0"/>
              <a:t>As Harriet Tubman, write a diary entry for your traumatic day. Events you could include are: </a:t>
            </a:r>
          </a:p>
          <a:p>
            <a:endParaRPr lang="en-US" sz="1600" dirty="0"/>
          </a:p>
          <a:p>
            <a:pPr marL="285750" indent="-285750">
              <a:buFont typeface="Arial" panose="020B0604020202020204" pitchFamily="34" charset="0"/>
              <a:buChar char="•"/>
            </a:pPr>
            <a:r>
              <a:rPr lang="en-US" sz="1600" dirty="0"/>
              <a:t>Not being able to comfort </a:t>
            </a:r>
            <a:r>
              <a:rPr lang="en-US" sz="1600" dirty="0" err="1"/>
              <a:t>Mrs</a:t>
            </a:r>
            <a:r>
              <a:rPr lang="en-US" sz="1600" dirty="0"/>
              <a:t> Paterson’s baby and being sent to the store</a:t>
            </a:r>
          </a:p>
          <a:p>
            <a:pPr marL="285750" indent="-285750">
              <a:buFont typeface="Arial" panose="020B0604020202020204" pitchFamily="34" charset="0"/>
              <a:buChar char="•"/>
            </a:pPr>
            <a:r>
              <a:rPr lang="en-US" sz="1600" dirty="0"/>
              <a:t>Blocking the Overseers in order to allow Fred to escape</a:t>
            </a:r>
          </a:p>
          <a:p>
            <a:pPr marL="285750" indent="-285750">
              <a:buFont typeface="Arial" panose="020B0604020202020204" pitchFamily="34" charset="0"/>
              <a:buChar char="•"/>
            </a:pPr>
            <a:r>
              <a:rPr lang="en-US" sz="1600" dirty="0"/>
              <a:t>The Overseer hitting you on the head with the weight </a:t>
            </a:r>
          </a:p>
          <a:p>
            <a:pPr marL="285750" indent="-285750">
              <a:buFont typeface="Arial" panose="020B0604020202020204" pitchFamily="34" charset="0"/>
              <a:buChar char="•"/>
            </a:pPr>
            <a:r>
              <a:rPr lang="en-US" sz="1600" dirty="0"/>
              <a:t>Waking up form being unconscious, and resolving to escape </a:t>
            </a:r>
          </a:p>
          <a:p>
            <a:pPr marL="285750" indent="-285750">
              <a:buFont typeface="Arial" panose="020B0604020202020204" pitchFamily="34" charset="0"/>
              <a:buChar char="•"/>
            </a:pPr>
            <a:endParaRPr lang="en-US" sz="1600" dirty="0"/>
          </a:p>
          <a:p>
            <a:r>
              <a:rPr lang="en-US" sz="1600" dirty="0"/>
              <a:t>Remember to include how you felt, not just what you did. </a:t>
            </a:r>
          </a:p>
        </p:txBody>
      </p:sp>
      <p:sp>
        <p:nvSpPr>
          <p:cNvPr id="6" name="TextBox 5">
            <a:extLst>
              <a:ext uri="{FF2B5EF4-FFF2-40B4-BE49-F238E27FC236}">
                <a16:creationId xmlns:a16="http://schemas.microsoft.com/office/drawing/2014/main" id="{9E3D4AF8-2ABA-717C-E555-A1797641F539}"/>
              </a:ext>
            </a:extLst>
          </p:cNvPr>
          <p:cNvSpPr txBox="1"/>
          <p:nvPr/>
        </p:nvSpPr>
        <p:spPr>
          <a:xfrm>
            <a:off x="699910" y="4121076"/>
            <a:ext cx="8760179" cy="22006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Continue The Story | </a:t>
            </a:r>
            <a:r>
              <a:rPr lang="en-US" dirty="0"/>
              <a:t>“Escape From The Farm”</a:t>
            </a:r>
          </a:p>
          <a:p>
            <a:endParaRPr lang="en-US" sz="700" dirty="0"/>
          </a:p>
          <a:p>
            <a:r>
              <a:rPr lang="en-US" sz="1600" dirty="0"/>
              <a:t>Imagine Harriet escapes the same night. She would probably have been sleeping in a room with the other enslaved workers. The first time, she escaped alone. Did she wait until it was dark? How must she have felt, waiting? Was the room locked? What noises would she have heard as she escaped? </a:t>
            </a:r>
          </a:p>
          <a:p>
            <a:endParaRPr lang="en-US" sz="1600" dirty="0"/>
          </a:p>
          <a:p>
            <a:r>
              <a:rPr lang="en-US" sz="1600" dirty="0"/>
              <a:t>Once she was out, how did she find her way? Many escapees followed the North Star in the night sky to direct them North – to freedom. You could finish your story with finding refuge in a ‘safe house’ (these were sympathetic people who helped and sheltered enslaved workers). </a:t>
            </a:r>
          </a:p>
        </p:txBody>
      </p:sp>
      <p:sp>
        <p:nvSpPr>
          <p:cNvPr id="7" name="TextBox 6">
            <a:extLst>
              <a:ext uri="{FF2B5EF4-FFF2-40B4-BE49-F238E27FC236}">
                <a16:creationId xmlns:a16="http://schemas.microsoft.com/office/drawing/2014/main" id="{FD8766D6-22A2-0CAB-C350-757E5D1BFC9D}"/>
              </a:ext>
            </a:extLst>
          </p:cNvPr>
          <p:cNvSpPr txBox="1"/>
          <p:nvPr/>
        </p:nvSpPr>
        <p:spPr>
          <a:xfrm>
            <a:off x="699910" y="6523499"/>
            <a:ext cx="1818062" cy="307777"/>
          </a:xfrm>
          <a:prstGeom prst="rect">
            <a:avLst/>
          </a:prstGeom>
          <a:noFill/>
        </p:spPr>
        <p:txBody>
          <a:bodyPr wrap="none" rtlCol="0">
            <a:spAutoFit/>
          </a:bodyPr>
          <a:lstStyle/>
          <a:p>
            <a:r>
              <a:rPr lang="en-US" sz="1400" i="1" dirty="0">
                <a:solidFill>
                  <a:schemeClr val="bg1">
                    <a:lumMod val="50000"/>
                  </a:schemeClr>
                </a:solidFill>
              </a:rPr>
              <a:t>Continue on next page</a:t>
            </a:r>
          </a:p>
        </p:txBody>
      </p:sp>
    </p:spTree>
    <p:extLst>
      <p:ext uri="{BB962C8B-B14F-4D97-AF65-F5344CB8AC3E}">
        <p14:creationId xmlns:p14="http://schemas.microsoft.com/office/powerpoint/2010/main" val="30149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C62BF-666D-4293-003A-BC064FEF3B9C}"/>
              </a:ext>
            </a:extLst>
          </p:cNvPr>
          <p:cNvSpPr txBox="1"/>
          <p:nvPr/>
        </p:nvSpPr>
        <p:spPr>
          <a:xfrm>
            <a:off x="688621" y="1231121"/>
            <a:ext cx="8274757" cy="18620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Blackout Poem | </a:t>
            </a:r>
            <a:r>
              <a:rPr lang="en-US" dirty="0"/>
              <a:t>“Harriet Tubman”</a:t>
            </a:r>
          </a:p>
          <a:p>
            <a:endParaRPr lang="en-US" sz="700" dirty="0"/>
          </a:p>
          <a:p>
            <a:r>
              <a:rPr lang="en-US" sz="18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Write a blackout poem to celebrate Harriet Tubman’s life and bravery. </a:t>
            </a:r>
          </a:p>
          <a:p>
            <a:endParaRPr lang="en-US"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endParaRPr>
          </a:p>
          <a:p>
            <a:r>
              <a:rPr lang="en-US" sz="18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Choose a page of text (this is often from a newspaper but can be any text) and, using a black felt tip, black out lots of the words. The words you choose to leave will form your poem. </a:t>
            </a:r>
            <a:endParaRPr lang="en-GB" sz="18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280756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DFA55D-DBDC-98D4-7CEE-BF8135EA0717}"/>
              </a:ext>
            </a:extLst>
          </p:cNvPr>
          <p:cNvSpPr txBox="1"/>
          <p:nvPr/>
        </p:nvSpPr>
        <p:spPr>
          <a:xfrm>
            <a:off x="495824" y="1306133"/>
            <a:ext cx="9224280" cy="5262979"/>
          </a:xfrm>
          <a:prstGeom prst="rect">
            <a:avLst/>
          </a:prstGeom>
          <a:noFill/>
        </p:spPr>
        <p:txBody>
          <a:bodyPr wrap="square" rtlCol="0">
            <a:spAutoFit/>
          </a:bodyPr>
          <a:lstStyle/>
          <a:p>
            <a:r>
              <a:rPr lang="en-US" sz="1400" dirty="0"/>
              <a:t>Do the first two activities to start – and then pick from the others: </a:t>
            </a:r>
          </a:p>
          <a:p>
            <a:endParaRPr lang="en-US" sz="1400" dirty="0"/>
          </a:p>
          <a:p>
            <a:endParaRPr lang="en-US" sz="1400" dirty="0"/>
          </a:p>
          <a:p>
            <a:r>
              <a:rPr lang="en-US" sz="1400" b="1" dirty="0"/>
              <a:t>1. Who Was Harriet Tubman? </a:t>
            </a:r>
            <a:r>
              <a:rPr lang="en-US" sz="1400" dirty="0">
                <a:solidFill>
                  <a:schemeClr val="bg1">
                    <a:lumMod val="50000"/>
                  </a:schemeClr>
                </a:solidFill>
              </a:rPr>
              <a:t>(</a:t>
            </a:r>
            <a:r>
              <a:rPr lang="en-US" sz="1400" dirty="0"/>
              <a:t>10mins) | </a:t>
            </a:r>
            <a:r>
              <a:rPr lang="en-US" sz="1400" dirty="0">
                <a:solidFill>
                  <a:schemeClr val="bg1">
                    <a:lumMod val="50000"/>
                  </a:schemeClr>
                </a:solidFill>
              </a:rPr>
              <a:t>Slide 3 </a:t>
            </a:r>
          </a:p>
          <a:p>
            <a:pPr marL="742950" lvl="1" indent="-285750">
              <a:buFont typeface="Arial" panose="020B0604020202020204" pitchFamily="34" charset="0"/>
              <a:buChar char="•"/>
            </a:pPr>
            <a:r>
              <a:rPr lang="en-US" sz="1400" dirty="0"/>
              <a:t> Run through this if your class has never studied Harriet Tubman. </a:t>
            </a:r>
          </a:p>
          <a:p>
            <a:endParaRPr lang="en-US" sz="1400" b="1" dirty="0"/>
          </a:p>
          <a:p>
            <a:r>
              <a:rPr lang="en-US" sz="1400" b="1" dirty="0"/>
              <a:t>2. Script </a:t>
            </a:r>
            <a:r>
              <a:rPr lang="en-US" sz="1400" dirty="0"/>
              <a:t>(20 – 50mins, depending on how you lead it) | </a:t>
            </a:r>
            <a:r>
              <a:rPr lang="en-US" sz="1400" dirty="0">
                <a:solidFill>
                  <a:schemeClr val="bg1">
                    <a:lumMod val="50000"/>
                  </a:schemeClr>
                </a:solidFill>
              </a:rPr>
              <a:t>Slides 4 – 6 </a:t>
            </a:r>
          </a:p>
          <a:p>
            <a:pPr marL="742950" lvl="1" indent="-285750">
              <a:buFont typeface="Arial" panose="020B0604020202020204" pitchFamily="34" charset="0"/>
              <a:buChar char="•"/>
            </a:pPr>
            <a:r>
              <a:rPr lang="en-US" sz="1400" dirty="0"/>
              <a:t>A fully participatory way to do this would be: </a:t>
            </a:r>
          </a:p>
          <a:p>
            <a:pPr marL="1314450" lvl="2" indent="-400050">
              <a:buFont typeface="+mj-lt"/>
              <a:buAutoNum type="romanLcPeriod"/>
            </a:pPr>
            <a:r>
              <a:rPr lang="en-US" sz="1400" dirty="0"/>
              <a:t>Read it as a whole class (10mins) </a:t>
            </a:r>
          </a:p>
          <a:p>
            <a:pPr marL="1314450" lvl="2" indent="-400050">
              <a:buFont typeface="+mj-lt"/>
              <a:buAutoNum type="romanLcPeriod"/>
            </a:pPr>
            <a:r>
              <a:rPr lang="en-US" sz="1400" dirty="0"/>
              <a:t>Direct one group of children at the front, as a model (15mins)</a:t>
            </a:r>
          </a:p>
          <a:p>
            <a:pPr marL="1314450" lvl="2" indent="-400050">
              <a:buFont typeface="+mj-lt"/>
              <a:buAutoNum type="romanLcPeriod"/>
            </a:pPr>
            <a:r>
              <a:rPr lang="en-US" sz="1400" dirty="0"/>
              <a:t>Split into groups of five (or six including a director) and let each group rehearse on their own (15mins) </a:t>
            </a:r>
          </a:p>
          <a:p>
            <a:pPr marL="1314450" lvl="2" indent="-400050">
              <a:buFont typeface="+mj-lt"/>
              <a:buAutoNum type="romanLcPeriod"/>
            </a:pPr>
            <a:r>
              <a:rPr lang="en-US" sz="1400" dirty="0"/>
              <a:t>Everyone shares their performances (10mins)</a:t>
            </a:r>
          </a:p>
          <a:p>
            <a:pPr marL="742950" lvl="1" indent="-285750">
              <a:buFont typeface="Arial" panose="020B0604020202020204" pitchFamily="34" charset="0"/>
              <a:buChar char="•"/>
            </a:pPr>
            <a:r>
              <a:rPr lang="en-US" sz="1400" dirty="0"/>
              <a:t>If you’re short on time, you could do steps iii) and iv) in a later lesson.</a:t>
            </a:r>
          </a:p>
          <a:p>
            <a:pPr marL="742950" lvl="1" indent="-285750">
              <a:buFont typeface="Arial" panose="020B0604020202020204" pitchFamily="34" charset="0"/>
              <a:buChar char="•"/>
            </a:pPr>
            <a:r>
              <a:rPr lang="en-US" sz="1400" dirty="0"/>
              <a:t>Note: print the 2-page, A4 PDF of the script, if you wish to provide physical copies for your children.</a:t>
            </a:r>
          </a:p>
          <a:p>
            <a:pPr lvl="1"/>
            <a:endParaRPr lang="en-US" sz="1400" b="1" dirty="0"/>
          </a:p>
          <a:p>
            <a:r>
              <a:rPr lang="en-US" sz="1400" b="1" dirty="0"/>
              <a:t>3. Discussion </a:t>
            </a:r>
            <a:r>
              <a:rPr lang="en-US" sz="1400" dirty="0"/>
              <a:t>(20mins) | </a:t>
            </a:r>
            <a:r>
              <a:rPr lang="en-US" sz="1400" dirty="0">
                <a:solidFill>
                  <a:schemeClr val="bg1">
                    <a:lumMod val="50000"/>
                  </a:schemeClr>
                </a:solidFill>
              </a:rPr>
              <a:t>Slide 7 </a:t>
            </a:r>
          </a:p>
          <a:p>
            <a:pPr marL="800100" lvl="1" indent="-342900">
              <a:buFont typeface="Arial" panose="020B0604020202020204" pitchFamily="34" charset="0"/>
              <a:buChar char="•"/>
            </a:pPr>
            <a:r>
              <a:rPr lang="en-US" sz="1400" dirty="0"/>
              <a:t>Lead this after doing the script. Some of the questions could open up much longer debates! </a:t>
            </a:r>
          </a:p>
          <a:p>
            <a:pPr lvl="1"/>
            <a:endParaRPr lang="en-US" sz="1400" dirty="0"/>
          </a:p>
          <a:p>
            <a:r>
              <a:rPr lang="en-US" sz="1400" b="1" dirty="0"/>
              <a:t>4. SATs-style Reading Comprehension </a:t>
            </a:r>
            <a:r>
              <a:rPr lang="en-US" sz="1400" dirty="0"/>
              <a:t>(20 – 30mins) | </a:t>
            </a:r>
            <a:r>
              <a:rPr lang="en-US" sz="1400" dirty="0">
                <a:solidFill>
                  <a:schemeClr val="bg1">
                    <a:lumMod val="50000"/>
                  </a:schemeClr>
                </a:solidFill>
              </a:rPr>
              <a:t>Slides 8 – 13</a:t>
            </a:r>
            <a:endParaRPr lang="en-US" sz="1400" b="1" dirty="0">
              <a:solidFill>
                <a:schemeClr val="bg1">
                  <a:lumMod val="50000"/>
                </a:schemeClr>
              </a:solidFill>
            </a:endParaRPr>
          </a:p>
          <a:p>
            <a:pPr marL="800100" lvl="1" indent="-342900">
              <a:buFont typeface="Arial" panose="020B0604020202020204" pitchFamily="34" charset="0"/>
              <a:buChar char="•"/>
            </a:pPr>
            <a:r>
              <a:rPr lang="en-US" sz="1400" dirty="0">
                <a:latin typeface="Calibri" panose="020F0502020204030204" pitchFamily="34" charset="0"/>
                <a:cs typeface="Calibri" panose="020F0502020204030204" pitchFamily="34" charset="0"/>
              </a:rPr>
              <a:t>Either do this on the board (as a whole class / in groups, etc.) or print it for individuals; the latter will take longer. </a:t>
            </a:r>
          </a:p>
          <a:p>
            <a:pPr lvl="1"/>
            <a:endParaRPr lang="en-US" sz="1400" b="1" dirty="0">
              <a:latin typeface="Calibri" panose="020F0502020204030204" pitchFamily="34" charset="0"/>
              <a:cs typeface="Calibri" panose="020F0502020204030204" pitchFamily="34" charset="0"/>
            </a:endParaRPr>
          </a:p>
          <a:p>
            <a:r>
              <a:rPr lang="en-US" sz="1400" b="1" dirty="0"/>
              <a:t>5. Writing Opportunities </a:t>
            </a:r>
            <a:r>
              <a:rPr lang="en-US" sz="1400" dirty="0"/>
              <a:t>(50mins) | </a:t>
            </a:r>
            <a:r>
              <a:rPr lang="en-US" sz="1400" dirty="0">
                <a:solidFill>
                  <a:schemeClr val="bg1">
                    <a:lumMod val="50000"/>
                  </a:schemeClr>
                </a:solidFill>
              </a:rPr>
              <a:t>Slide 14 – 15 </a:t>
            </a:r>
          </a:p>
          <a:p>
            <a:pPr marL="742950" lvl="1" indent="-285750">
              <a:buFont typeface="Arial" panose="020B0604020202020204" pitchFamily="34" charset="0"/>
              <a:buChar char="•"/>
            </a:pPr>
            <a:r>
              <a:rPr lang="en-US" sz="1400" dirty="0"/>
              <a:t>Pick one as a class to plan together, or let children pick their own. </a:t>
            </a:r>
          </a:p>
          <a:p>
            <a:pPr marL="800100" lvl="1" indent="-34290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2AD9C9D-8C1F-6813-7F8A-066A7EDDB0ED}"/>
              </a:ext>
            </a:extLst>
          </p:cNvPr>
          <p:cNvPicPr>
            <a:picLocks noChangeAspect="1"/>
          </p:cNvPicPr>
          <p:nvPr/>
        </p:nvPicPr>
        <p:blipFill>
          <a:blip r:embed="rId2"/>
          <a:stretch>
            <a:fillRect/>
          </a:stretch>
        </p:blipFill>
        <p:spPr>
          <a:xfrm>
            <a:off x="4200833" y="647467"/>
            <a:ext cx="1504334" cy="439662"/>
          </a:xfrm>
          <a:prstGeom prst="rect">
            <a:avLst/>
          </a:prstGeom>
        </p:spPr>
      </p:pic>
    </p:spTree>
    <p:extLst>
      <p:ext uri="{BB962C8B-B14F-4D97-AF65-F5344CB8AC3E}">
        <p14:creationId xmlns:p14="http://schemas.microsoft.com/office/powerpoint/2010/main" val="4034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7B114B-E676-810E-4115-57BC4B6FA024}"/>
              </a:ext>
            </a:extLst>
          </p:cNvPr>
          <p:cNvPicPr>
            <a:picLocks noChangeAspect="1"/>
          </p:cNvPicPr>
          <p:nvPr/>
        </p:nvPicPr>
        <p:blipFill rotWithShape="1">
          <a:blip r:embed="rId2"/>
          <a:srcRect t="6108" b="18778"/>
          <a:stretch/>
        </p:blipFill>
        <p:spPr>
          <a:xfrm>
            <a:off x="273301" y="1882223"/>
            <a:ext cx="4516413" cy="4528458"/>
          </a:xfrm>
          <a:prstGeom prst="rect">
            <a:avLst/>
          </a:prstGeom>
        </p:spPr>
      </p:pic>
      <p:sp>
        <p:nvSpPr>
          <p:cNvPr id="10" name="TextBox 9">
            <a:extLst>
              <a:ext uri="{FF2B5EF4-FFF2-40B4-BE49-F238E27FC236}">
                <a16:creationId xmlns:a16="http://schemas.microsoft.com/office/drawing/2014/main" id="{E40FA2DC-37F2-9371-8161-6386490E5C2C}"/>
              </a:ext>
            </a:extLst>
          </p:cNvPr>
          <p:cNvSpPr txBox="1"/>
          <p:nvPr/>
        </p:nvSpPr>
        <p:spPr>
          <a:xfrm>
            <a:off x="4953000" y="1882223"/>
            <a:ext cx="4826431"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Harriet Tubman was born in 1822 in America. She was an abolitionist: someone who fought for slavery to be abolished. </a:t>
            </a:r>
          </a:p>
          <a:p>
            <a:endParaRPr lang="en-US" sz="1600" dirty="0"/>
          </a:p>
          <a:p>
            <a:pPr marL="285750" indent="-285750">
              <a:buFont typeface="Arial" panose="020B0604020202020204" pitchFamily="34" charset="0"/>
              <a:buChar char="•"/>
            </a:pPr>
            <a:r>
              <a:rPr lang="en-US" sz="1600" dirty="0"/>
              <a:t>She escaped enslavement herself before returning many times to free others, putting herself at risk. </a:t>
            </a:r>
          </a:p>
          <a:p>
            <a:endParaRPr lang="en-US" sz="1600" dirty="0"/>
          </a:p>
          <a:p>
            <a:pPr marL="285750" indent="-285750">
              <a:buFont typeface="Arial" panose="020B0604020202020204" pitchFamily="34" charset="0"/>
              <a:buChar char="•"/>
            </a:pPr>
            <a:r>
              <a:rPr lang="en-US" sz="1600" dirty="0"/>
              <a:t>She was called a ‘Conductor’ on the ‘Underground Railroad’ - not a real railway, but a network of safe passages from the south of America (where slavery was legal) to the north (where it was illegal). </a:t>
            </a:r>
          </a:p>
          <a:p>
            <a:endParaRPr lang="en-US" sz="1600" dirty="0"/>
          </a:p>
          <a:p>
            <a:pPr marL="285750" indent="-285750">
              <a:buFont typeface="Arial" panose="020B0604020202020204" pitchFamily="34" charset="0"/>
              <a:buChar char="•"/>
            </a:pPr>
            <a:r>
              <a:rPr lang="en-US" sz="1600" dirty="0"/>
              <a:t>Later in life, she worked as a soldier, spy and a nurse in the American civil war. She bought her own land and carried on fighting for causes she believed in, including women’s right to vote. </a:t>
            </a:r>
          </a:p>
        </p:txBody>
      </p:sp>
      <p:pic>
        <p:nvPicPr>
          <p:cNvPr id="15" name="Picture 14">
            <a:extLst>
              <a:ext uri="{FF2B5EF4-FFF2-40B4-BE49-F238E27FC236}">
                <a16:creationId xmlns:a16="http://schemas.microsoft.com/office/drawing/2014/main" id="{DD304D0C-6E1E-762C-51EE-99CF1E280143}"/>
              </a:ext>
            </a:extLst>
          </p:cNvPr>
          <p:cNvPicPr>
            <a:picLocks noChangeAspect="1"/>
          </p:cNvPicPr>
          <p:nvPr/>
        </p:nvPicPr>
        <p:blipFill>
          <a:blip r:embed="rId3"/>
          <a:stretch>
            <a:fillRect/>
          </a:stretch>
        </p:blipFill>
        <p:spPr>
          <a:xfrm>
            <a:off x="2828778" y="766194"/>
            <a:ext cx="4248443" cy="355420"/>
          </a:xfrm>
          <a:prstGeom prst="rect">
            <a:avLst/>
          </a:prstGeom>
        </p:spPr>
      </p:pic>
    </p:spTree>
    <p:extLst>
      <p:ext uri="{BB962C8B-B14F-4D97-AF65-F5344CB8AC3E}">
        <p14:creationId xmlns:p14="http://schemas.microsoft.com/office/powerpoint/2010/main" val="689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dissolv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dissolv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BA7BFE-73A8-BEC4-FF2A-44F6B84F8D68}"/>
              </a:ext>
            </a:extLst>
          </p:cNvPr>
          <p:cNvSpPr txBox="1"/>
          <p:nvPr/>
        </p:nvSpPr>
        <p:spPr>
          <a:xfrm>
            <a:off x="297034" y="907653"/>
            <a:ext cx="9608966" cy="5950347"/>
          </a:xfrm>
          <a:prstGeom prst="rect">
            <a:avLst/>
          </a:prstGeom>
          <a:noFill/>
        </p:spPr>
        <p:txBody>
          <a:bodyPr wrap="square" rtlCol="0">
            <a:spAutoFit/>
          </a:bodyPr>
          <a:lstStyle/>
          <a:p>
            <a:r>
              <a:rPr lang="en-US" sz="1400" u="sng"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Characters</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r>
              <a:rPr lang="it-IT"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 Harriet Tubman</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r>
              <a:rPr lang="en-US" sz="1400" b="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 </a:t>
            </a:r>
            <a:r>
              <a:rPr lang="it-IT"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ar-SA" sz="1400" dirty="0">
                <a:solidFill>
                  <a:srgbClr val="000000"/>
                </a:solidFill>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 owner (also plays Townsfolk 1)</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Shopkeeper</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 runs the shop (also plays Townsfolk 2)</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 recently bought by </a:t>
            </a:r>
            <a:r>
              <a:rPr lang="en-US" sz="1400"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 (also plays Townsfolk 3)</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 works for </a:t>
            </a:r>
            <a:r>
              <a:rPr lang="en-US" sz="1400"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 overseeing the enslaved workers</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A baby is crying in the cradle in the Pattison farm house. Harriet enters and rocks the cradle. </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it-IT"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en-US" sz="1400"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Shhh</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shh baby, go to sleep. </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Baby cries harder.</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it-IT"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en-US" sz="1400"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Pleeease</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baby go to sleep! Your mama will hear you and…</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de-DE" sz="1400" i="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de-DE"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de-DE" sz="1400" i="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Pattison</a:t>
            </a:r>
            <a:r>
              <a:rPr lang="de-DE"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de-DE" sz="1400" i="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enters</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What are you doing to my baby</a:t>
            </a:r>
            <a:r>
              <a:rPr lang="en-US" altLang="zh-TW" sz="1400" dirty="0">
                <a:solidFill>
                  <a:srgbClr val="000000"/>
                </a:solidFill>
                <a:uFill>
                  <a:solidFill>
                    <a:srgbClr val="000000"/>
                  </a:solidFill>
                </a:uFill>
                <a:latin typeface="Cambria" panose="02040503050406030204" pitchFamily="18" charset="0"/>
                <a:ea typeface="Calibri" panose="020F0502020204030204" pitchFamily="34" charset="0"/>
                <a:cs typeface="Arial Unicode MS" panose="020B0604020202020204" pitchFamily="34" charset="-128"/>
              </a:rPr>
              <a:t>?!</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Sorry ma</a:t>
            </a:r>
            <a:r>
              <a:rPr lang="ar-SA" sz="1400" dirty="0">
                <a:solidFill>
                  <a:srgbClr val="000000"/>
                </a:solidFill>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am. </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 goes over and quiets the baby. </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err="1">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Shh shh now, it</a:t>
            </a:r>
            <a:r>
              <a:rPr lang="ar-SA" sz="1400" dirty="0">
                <a:solidFill>
                  <a:srgbClr val="000000"/>
                </a:solidFill>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 alright, mama</a:t>
            </a:r>
            <a:r>
              <a:rPr lang="ar-SA" sz="1400" dirty="0">
                <a:solidFill>
                  <a:srgbClr val="000000"/>
                </a:solidFill>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 here. [</a:t>
            </a:r>
            <a:r>
              <a:rPr lang="en-US" sz="1400" i="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The baby is quiet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I have really tried with you Harriet, but you are a useless, lazy girl. I’m half minded to sell you. Make yourself useful, for once, and fetch me a bag of flour from town. </a:t>
            </a:r>
            <a:endPar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it-IT" sz="1400" b="1"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Yes m</a:t>
            </a:r>
            <a:r>
              <a:rPr lang="ar-SA" sz="1400" dirty="0">
                <a:solidFill>
                  <a:srgbClr val="000000"/>
                </a:solidFill>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am. Sorry m</a:t>
            </a:r>
            <a:r>
              <a:rPr lang="ar-SA" sz="1400" dirty="0">
                <a:solidFill>
                  <a:srgbClr val="000000"/>
                </a:solidFill>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am. </a:t>
            </a:r>
          </a:p>
          <a:p>
            <a:pPr>
              <a:spcAft>
                <a:spcPts val="800"/>
              </a:spcAft>
            </a:pPr>
            <a:r>
              <a:rPr lang="en-US" sz="1400" b="1" dirty="0" err="1">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Mrs</a:t>
            </a: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Pattison</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Be quick about it. Or you</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err="1">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ll</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really be in trouble.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walks along the hot, dusty road. She fans herself. She looks at the birds flying overhead.</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 wish I were a bird. I wish I could just spread my wings and fly away from here.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24FAB771-FC20-B93E-BE66-8C9195EC93F6}"/>
              </a:ext>
            </a:extLst>
          </p:cNvPr>
          <p:cNvPicPr>
            <a:picLocks noChangeAspect="1"/>
          </p:cNvPicPr>
          <p:nvPr/>
        </p:nvPicPr>
        <p:blipFill>
          <a:blip r:embed="rId2"/>
          <a:stretch>
            <a:fillRect/>
          </a:stretch>
        </p:blipFill>
        <p:spPr>
          <a:xfrm>
            <a:off x="4365843" y="486179"/>
            <a:ext cx="1174313" cy="421474"/>
          </a:xfrm>
          <a:prstGeom prst="rect">
            <a:avLst/>
          </a:prstGeom>
        </p:spPr>
      </p:pic>
      <p:sp>
        <p:nvSpPr>
          <p:cNvPr id="9" name="TextBox 8">
            <a:extLst>
              <a:ext uri="{FF2B5EF4-FFF2-40B4-BE49-F238E27FC236}">
                <a16:creationId xmlns:a16="http://schemas.microsoft.com/office/drawing/2014/main" id="{36604317-34C0-BCAD-F618-87050470F0D0}"/>
              </a:ext>
            </a:extLst>
          </p:cNvPr>
          <p:cNvSpPr txBox="1"/>
          <p:nvPr/>
        </p:nvSpPr>
        <p:spPr>
          <a:xfrm>
            <a:off x="6824295" y="1236916"/>
            <a:ext cx="2784671" cy="523220"/>
          </a:xfrm>
          <a:prstGeom prst="rect">
            <a:avLst/>
          </a:prstGeom>
          <a:solidFill>
            <a:schemeClr val="bg1">
              <a:lumMod val="95000"/>
            </a:schemeClr>
          </a:solidFill>
        </p:spPr>
        <p:txBody>
          <a:bodyPr wrap="square" rtlCol="0">
            <a:spAutoFit/>
          </a:bodyPr>
          <a:lstStyle/>
          <a:p>
            <a:r>
              <a:rPr lang="en-US" sz="1400" b="1" dirty="0"/>
              <a:t>Tip: </a:t>
            </a:r>
            <a:r>
              <a:rPr lang="en-US" sz="1400" dirty="0"/>
              <a:t>Print the 2-page, A4 PDF of this script, if you need physical copies. </a:t>
            </a:r>
          </a:p>
        </p:txBody>
      </p:sp>
    </p:spTree>
    <p:extLst>
      <p:ext uri="{BB962C8B-B14F-4D97-AF65-F5344CB8AC3E}">
        <p14:creationId xmlns:p14="http://schemas.microsoft.com/office/powerpoint/2010/main" val="9483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743170-2516-8AF7-1849-4BFFF3A866CF}"/>
              </a:ext>
            </a:extLst>
          </p:cNvPr>
          <p:cNvSpPr txBox="1"/>
          <p:nvPr/>
        </p:nvSpPr>
        <p:spPr>
          <a:xfrm>
            <a:off x="797617" y="507544"/>
            <a:ext cx="6397136" cy="6350456"/>
          </a:xfrm>
          <a:prstGeom prst="rect">
            <a:avLst/>
          </a:prstGeom>
          <a:noFill/>
        </p:spPr>
        <p:txBody>
          <a:bodyPr wrap="none" rtlCol="0">
            <a:spAutoFit/>
          </a:bodyPr>
          <a:lstStyle/>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Townsfolk 1</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Fine day we</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re having.</a:t>
            </a:r>
            <a:r>
              <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rPr>
              <a:t> </a:t>
            </a: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Townsfolk 2</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It’s a hot one! </a:t>
            </a:r>
            <a:r>
              <a:rPr lang="en-GB" sz="14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rPr>
              <a:t> </a:t>
            </a: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Townsfolk 3</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I</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 just heading into the store. </a:t>
            </a: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lets the townsfolk and Overseer enter the store before her, then she heads in.</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What you want, girl?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Flour for </a:t>
            </a:r>
            <a:r>
              <a:rPr lang="en-US" sz="1400" dirty="0" err="1">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Mrs</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Pattison….</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The Shopkeeper scowls at her</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…if it</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 no bother.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Over there. No dawdling, I won</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 have your kind loitering.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looks for flour when suddenly Fred bumps into her.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Please let me through!</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He</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s trying to escape!</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Stop that slave!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da-DK"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don</a:t>
            </a:r>
            <a:r>
              <a:rPr lang="ar-SA"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 let him get me!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blocks the doorway.</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Thank you!</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to 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Get out of my way!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The Overseer </a:t>
            </a:r>
            <a:r>
              <a:rPr lang="pt-PT"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(mimes) </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picking up a heavy weight from a shelf.</a:t>
            </a: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a:t>
            </a: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 I said move, slave! </a:t>
            </a: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He throws the (imaginary) weight and hits Harriet in the head. She falls. Fred is gone. </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29907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A238B3-8F2D-FF75-81C0-79D84F237A8D}"/>
              </a:ext>
            </a:extLst>
          </p:cNvPr>
          <p:cNvSpPr txBox="1"/>
          <p:nvPr/>
        </p:nvSpPr>
        <p:spPr>
          <a:xfrm>
            <a:off x="433967" y="881149"/>
            <a:ext cx="9038066" cy="5837495"/>
          </a:xfrm>
          <a:prstGeom prst="rect">
            <a:avLst/>
          </a:prstGeom>
          <a:noFill/>
        </p:spPr>
        <p:txBody>
          <a:bodyPr wrap="square" rtlCol="0">
            <a:spAutoFit/>
          </a:bodyPr>
          <a:lstStyle/>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It</a:t>
            </a:r>
            <a:r>
              <a:rPr lang="ar-SA"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 night. Harriet lays on the ground, passed out. She dreams that the Overseer, Shopkeeper and Fred are standing around her.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Overseer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If she wakes up, </a:t>
            </a:r>
            <a:r>
              <a:rPr lang="en-US" sz="1400" dirty="0" err="1">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Mrs</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Pattison will sell her for sure.</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Trouble-makers, the lot of them.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Fred</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 won’t forget you, Harriet.</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Overseer, the Shopkeeper and Fred lie down, becoming other sleeping workers at the farm. Harriet wakes up. She feels her head and looks at her hand; blood.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r>
              <a:rPr lang="zh-TW"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Fred..? </a:t>
            </a:r>
            <a:r>
              <a:rPr lang="en-GB" altLang="zh-TW"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r>
              <a:rPr lang="en-GB" altLang="zh-TW" sz="1400" i="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she </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checks those asleep around her.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He made it. He got away. To the North, to the promised land.</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carefully gets up. She ties a scarf around her head to stop the bleeding.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If she sells me, where will I go? Where will I end up? </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de-DE"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pause</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What did the Overseer call me? A slave. </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she writes it out in the dirt</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My mama said that our people, our ancestors, were called queen, elder, sister… before they were stolen.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looks at the word and rubs it out with her foot. She bends and writes HARRIET in its place.</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Mama said I</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 good and clever and brave. She told me no one can own a person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 spirit. That means it can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 be bought or sold either. I can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 be bought or sold. </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de-DE"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pause</a:t>
            </a:r>
            <a:r>
              <a:rPr lang="pt-PT"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There</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 freedom in the north. There are others like me up there. My people. If I stay, who will I be</a:t>
            </a:r>
            <a:r>
              <a:rPr lang="zh-TW"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looks around at the farm.</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Go free or die. Those are the only options as far as I can see.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 bird calls in the sky. Harriet smiles up at it. She takes a long, deep breath.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 know what I have to do. Spread my wings. Fly away north. Escape to freedom.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 finds the North star in the sky and takes her first few steps…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4705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48656CF-7429-14B9-D100-47232E9DDDCE}"/>
              </a:ext>
            </a:extLst>
          </p:cNvPr>
          <p:cNvSpPr txBox="1">
            <a:spLocks noChangeArrowheads="1"/>
          </p:cNvSpPr>
          <p:nvPr/>
        </p:nvSpPr>
        <p:spPr bwMode="auto">
          <a:xfrm>
            <a:off x="6884988" y="5373688"/>
            <a:ext cx="711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900">
                <a:solidFill>
                  <a:srgbClr val="FFFFFF"/>
                </a:solidFill>
              </a:rPr>
              <a:t>Der Hezer</a:t>
            </a:r>
          </a:p>
        </p:txBody>
      </p:sp>
      <p:pic>
        <p:nvPicPr>
          <p:cNvPr id="4" name="Picture 1">
            <a:extLst>
              <a:ext uri="{FF2B5EF4-FFF2-40B4-BE49-F238E27FC236}">
                <a16:creationId xmlns:a16="http://schemas.microsoft.com/office/drawing/2014/main" id="{5E061E4C-8F06-3268-184A-5666613C46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29" y="1648143"/>
            <a:ext cx="4405974" cy="440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A3CA764A-77A6-BEF0-5B7F-E263A6E8F05F}"/>
              </a:ext>
            </a:extLst>
          </p:cNvPr>
          <p:cNvSpPr txBox="1"/>
          <p:nvPr/>
        </p:nvSpPr>
        <p:spPr>
          <a:xfrm>
            <a:off x="4953000" y="1648143"/>
            <a:ext cx="4826431"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Is Harriet free to leave </a:t>
            </a:r>
            <a:r>
              <a:rPr lang="en-US" sz="1600" dirty="0" err="1"/>
              <a:t>Mrs</a:t>
            </a:r>
            <a:r>
              <a:rPr lang="en-US" sz="1600" dirty="0"/>
              <a:t> Pattison’s service? Does she get paid to work?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What do you think of the idea that a human could ‘sell’ another human? Do you remember what Harriet’s mother says about it?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When Harriet says ‘Who will I be?’, what does she mean? What are the options she has?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What are the words with which Harriet replaces the word ‘slave’ in the dust? Why do you think it was important for her to remember her heritage?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What were all the things that Harriet became later in life? What do you think of her achievements? </a:t>
            </a:r>
          </a:p>
          <a:p>
            <a:endParaRPr lang="en-US" sz="1600" dirty="0"/>
          </a:p>
        </p:txBody>
      </p:sp>
      <p:pic>
        <p:nvPicPr>
          <p:cNvPr id="22" name="Picture 21">
            <a:extLst>
              <a:ext uri="{FF2B5EF4-FFF2-40B4-BE49-F238E27FC236}">
                <a16:creationId xmlns:a16="http://schemas.microsoft.com/office/drawing/2014/main" id="{2A2FDCD7-0FDF-B3E4-C35F-1ADD80E31621}"/>
              </a:ext>
            </a:extLst>
          </p:cNvPr>
          <p:cNvPicPr>
            <a:picLocks noChangeAspect="1"/>
          </p:cNvPicPr>
          <p:nvPr/>
        </p:nvPicPr>
        <p:blipFill>
          <a:blip r:embed="rId3"/>
          <a:stretch>
            <a:fillRect/>
          </a:stretch>
        </p:blipFill>
        <p:spPr>
          <a:xfrm>
            <a:off x="3906101" y="592004"/>
            <a:ext cx="2093797" cy="380418"/>
          </a:xfrm>
          <a:prstGeom prst="rect">
            <a:avLst/>
          </a:prstGeom>
        </p:spPr>
      </p:pic>
    </p:spTree>
    <p:extLst>
      <p:ext uri="{BB962C8B-B14F-4D97-AF65-F5344CB8AC3E}">
        <p14:creationId xmlns:p14="http://schemas.microsoft.com/office/powerpoint/2010/main" val="13919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dissolv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dissolve">
                                      <p:cBhvr>
                                        <p:cTn id="17" dur="500"/>
                                        <p:tgtEl>
                                          <p:spTgt spid="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dissolve">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animEffect transition="in" filter="dissolve">
                                      <p:cBhvr>
                                        <p:cTn id="2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0718D-8F1A-6F28-16BD-9B592EDE3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771424"/>
            <a:ext cx="9942513" cy="10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BF4410C-A188-B989-7A9E-4762FE9C6792}"/>
              </a:ext>
            </a:extLst>
          </p:cNvPr>
          <p:cNvSpPr txBox="1"/>
          <p:nvPr/>
        </p:nvSpPr>
        <p:spPr>
          <a:xfrm>
            <a:off x="323527" y="4941168"/>
            <a:ext cx="8460432" cy="323165"/>
          </a:xfrm>
          <a:prstGeom prst="rect">
            <a:avLst/>
          </a:prstGeom>
          <a:noFill/>
        </p:spPr>
        <p:txBody>
          <a:bodyPr wrap="square" rtlCol="0">
            <a:spAutoFit/>
          </a:bodyPr>
          <a:lstStyle/>
          <a:p>
            <a:r>
              <a:rPr lang="en-US" altLang="en-US" sz="1500" dirty="0">
                <a:latin typeface="Calibri" panose="020F0502020204030204" pitchFamily="34" charset="0"/>
                <a:cs typeface="Calibri" panose="020F0502020204030204" pitchFamily="34" charset="0"/>
              </a:rPr>
              <a:t>Do note that the script has been slightly changed for the sake of this Reading Comprehension. </a:t>
            </a:r>
          </a:p>
        </p:txBody>
      </p:sp>
      <p:pic>
        <p:nvPicPr>
          <p:cNvPr id="11" name="Picture 10">
            <a:extLst>
              <a:ext uri="{FF2B5EF4-FFF2-40B4-BE49-F238E27FC236}">
                <a16:creationId xmlns:a16="http://schemas.microsoft.com/office/drawing/2014/main" id="{DDF920DA-BE3A-C267-087E-C14395DDD329}"/>
              </a:ext>
            </a:extLst>
          </p:cNvPr>
          <p:cNvPicPr>
            <a:picLocks noChangeAspect="1"/>
          </p:cNvPicPr>
          <p:nvPr/>
        </p:nvPicPr>
        <p:blipFill>
          <a:blip r:embed="rId3"/>
          <a:stretch>
            <a:fillRect/>
          </a:stretch>
        </p:blipFill>
        <p:spPr>
          <a:xfrm>
            <a:off x="3041073" y="662311"/>
            <a:ext cx="3823854" cy="371173"/>
          </a:xfrm>
          <a:prstGeom prst="rect">
            <a:avLst/>
          </a:prstGeom>
        </p:spPr>
      </p:pic>
    </p:spTree>
    <p:extLst>
      <p:ext uri="{BB962C8B-B14F-4D97-AF65-F5344CB8AC3E}">
        <p14:creationId xmlns:p14="http://schemas.microsoft.com/office/powerpoint/2010/main" val="30142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2">
            <a:extLst>
              <a:ext uri="{FF2B5EF4-FFF2-40B4-BE49-F238E27FC236}">
                <a16:creationId xmlns:a16="http://schemas.microsoft.com/office/drawing/2014/main" id="{555B8497-79E8-D1FE-46E8-9A231780497D}"/>
              </a:ext>
            </a:extLst>
          </p:cNvPr>
          <p:cNvSpPr/>
          <p:nvPr/>
        </p:nvSpPr>
        <p:spPr>
          <a:xfrm>
            <a:off x="336732" y="3157464"/>
            <a:ext cx="209550" cy="368300"/>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dirty="0">
                <a:latin typeface="+mn-lt"/>
              </a:rPr>
              <a:t>1</a:t>
            </a:r>
          </a:p>
        </p:txBody>
      </p:sp>
      <p:sp>
        <p:nvSpPr>
          <p:cNvPr id="3" name="Shape 114">
            <a:extLst>
              <a:ext uri="{FF2B5EF4-FFF2-40B4-BE49-F238E27FC236}">
                <a16:creationId xmlns:a16="http://schemas.microsoft.com/office/drawing/2014/main" id="{52CE2F2A-74F6-E7BF-B1EE-83C84A77A74B}"/>
              </a:ext>
            </a:extLst>
          </p:cNvPr>
          <p:cNvSpPr/>
          <p:nvPr/>
        </p:nvSpPr>
        <p:spPr>
          <a:xfrm>
            <a:off x="632007" y="3176514"/>
            <a:ext cx="8485187" cy="677108"/>
          </a:xfrm>
          <a:prstGeom prst="rect">
            <a:avLst/>
          </a:prstGeom>
          <a:ln w="12700">
            <a:miter lim="400000"/>
          </a:ln>
        </p:spPr>
        <p:txBody>
          <a:bodyPr lIns="45719" rIns="45719">
            <a:spAutoFit/>
          </a:bodyPr>
          <a:lstStyle/>
          <a:p>
            <a:pPr>
              <a:defRPr sz="1400"/>
            </a:pPr>
            <a:r>
              <a:rPr lang="en-GB" sz="1400" dirty="0">
                <a:latin typeface="+mn-lt"/>
              </a:rPr>
              <a:t>Which word means ‘people from the town’? </a:t>
            </a:r>
          </a:p>
          <a:p>
            <a:pPr>
              <a:defRPr sz="1400"/>
            </a:pPr>
            <a:endParaRPr lang="en-GB" sz="1200" dirty="0">
              <a:latin typeface="+mn-lt"/>
            </a:endParaRPr>
          </a:p>
          <a:p>
            <a:pPr>
              <a:defRPr sz="1400"/>
            </a:pPr>
            <a:r>
              <a:rPr lang="en-GB" sz="1200" dirty="0">
                <a:latin typeface="+mn-lt"/>
              </a:rPr>
              <a:t>_________________________</a:t>
            </a:r>
          </a:p>
        </p:txBody>
      </p:sp>
      <p:sp>
        <p:nvSpPr>
          <p:cNvPr id="4" name="Shape 115">
            <a:extLst>
              <a:ext uri="{FF2B5EF4-FFF2-40B4-BE49-F238E27FC236}">
                <a16:creationId xmlns:a16="http://schemas.microsoft.com/office/drawing/2014/main" id="{DEF607B2-1987-7CB4-F075-C51256A0517F}"/>
              </a:ext>
            </a:extLst>
          </p:cNvPr>
          <p:cNvSpPr/>
          <p:nvPr/>
        </p:nvSpPr>
        <p:spPr>
          <a:xfrm>
            <a:off x="339907" y="3946304"/>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2</a:t>
            </a:r>
            <a:endParaRPr dirty="0">
              <a:latin typeface="+mn-lt"/>
            </a:endParaRPr>
          </a:p>
        </p:txBody>
      </p:sp>
      <p:sp>
        <p:nvSpPr>
          <p:cNvPr id="5" name="Shape 118">
            <a:extLst>
              <a:ext uri="{FF2B5EF4-FFF2-40B4-BE49-F238E27FC236}">
                <a16:creationId xmlns:a16="http://schemas.microsoft.com/office/drawing/2014/main" id="{D1DFE771-A4FB-6E7B-25DF-7C9207AB02D6}"/>
              </a:ext>
            </a:extLst>
          </p:cNvPr>
          <p:cNvSpPr/>
          <p:nvPr/>
        </p:nvSpPr>
        <p:spPr>
          <a:xfrm>
            <a:off x="632007" y="3946304"/>
            <a:ext cx="8485187" cy="707886"/>
          </a:xfrm>
          <a:prstGeom prst="rect">
            <a:avLst/>
          </a:prstGeom>
          <a:ln w="12700">
            <a:miter lim="400000"/>
          </a:ln>
        </p:spPr>
        <p:txBody>
          <a:bodyPr lIns="45719" rIns="45719">
            <a:spAutoFit/>
          </a:bodyPr>
          <a:lstStyle/>
          <a:p>
            <a:pPr>
              <a:defRPr sz="1400"/>
            </a:pPr>
            <a:r>
              <a:rPr lang="en-GB" sz="1400" dirty="0">
                <a:latin typeface="+mn-lt"/>
              </a:rPr>
              <a:t>The shopkeeper did not like Harriet. </a:t>
            </a:r>
            <a:r>
              <a:rPr lang="en-GB" sz="1400" b="1" dirty="0">
                <a:latin typeface="+mn-lt"/>
              </a:rPr>
              <a:t>Find and copy </a:t>
            </a:r>
            <a:r>
              <a:rPr lang="en-GB" sz="1400" dirty="0">
                <a:latin typeface="+mn-lt"/>
              </a:rPr>
              <a:t>two phrases that show this.</a:t>
            </a:r>
            <a:endParaRPr sz="1400" dirty="0">
              <a:latin typeface="+mn-lt"/>
            </a:endParaRPr>
          </a:p>
          <a:p>
            <a:pPr>
              <a:defRPr sz="1400"/>
            </a:pPr>
            <a:endParaRPr sz="1200" dirty="0">
              <a:latin typeface="+mn-lt"/>
            </a:endParaRPr>
          </a:p>
          <a:p>
            <a:pPr>
              <a:defRPr sz="1400"/>
            </a:pPr>
            <a:r>
              <a:rPr sz="1200" dirty="0">
                <a:latin typeface="+mn-lt"/>
              </a:rPr>
              <a:t>_______________</a:t>
            </a:r>
            <a:r>
              <a:rPr lang="en-GB" sz="1400" dirty="0">
                <a:latin typeface="+mn-lt"/>
              </a:rPr>
              <a:t>_____________________________ and ______________________________________________ </a:t>
            </a:r>
            <a:endParaRPr sz="1400" dirty="0">
              <a:latin typeface="+mn-lt"/>
            </a:endParaRPr>
          </a:p>
        </p:txBody>
      </p:sp>
      <p:sp>
        <p:nvSpPr>
          <p:cNvPr id="6" name="Shape 113" descr="aa">
            <a:extLst>
              <a:ext uri="{FF2B5EF4-FFF2-40B4-BE49-F238E27FC236}">
                <a16:creationId xmlns:a16="http://schemas.microsoft.com/office/drawing/2014/main" id="{BD15DA0C-0E49-E765-BF10-22E381ADF06A}"/>
              </a:ext>
            </a:extLst>
          </p:cNvPr>
          <p:cNvSpPr>
            <a:spLocks noChangeShapeType="1"/>
          </p:cNvSpPr>
          <p:nvPr/>
        </p:nvSpPr>
        <p:spPr bwMode="auto">
          <a:xfrm>
            <a:off x="-372140" y="2948662"/>
            <a:ext cx="10848849" cy="32823"/>
          </a:xfrm>
          <a:prstGeom prst="line">
            <a:avLst/>
          </a:prstGeom>
          <a:noFill/>
          <a:ln w="25400">
            <a:solidFill>
              <a:srgbClr val="E40018"/>
            </a:solidFill>
            <a:prstDash val="sysDot"/>
            <a:round/>
            <a:headEnd/>
            <a:tailEnd/>
          </a:ln>
          <a:extLst>
            <a:ext uri="{909E8E84-426E-40DD-AFC4-6F175D3DCCD1}">
              <a14:hiddenFill xmlns:a14="http://schemas.microsoft.com/office/drawing/2010/main">
                <a:noFill/>
              </a14:hiddenFill>
            </a:ext>
          </a:extLst>
        </p:spPr>
        <p:txBody>
          <a:bodyPr lIns="45719" rIns="45719"/>
          <a:lstStyle/>
          <a:p>
            <a:endParaRPr lang="en-US"/>
          </a:p>
        </p:txBody>
      </p:sp>
      <p:sp>
        <p:nvSpPr>
          <p:cNvPr id="7" name="TextBox 6">
            <a:extLst>
              <a:ext uri="{FF2B5EF4-FFF2-40B4-BE49-F238E27FC236}">
                <a16:creationId xmlns:a16="http://schemas.microsoft.com/office/drawing/2014/main" id="{89917254-3365-7A7A-6EBC-654FE4F6DF4A}"/>
              </a:ext>
            </a:extLst>
          </p:cNvPr>
          <p:cNvSpPr txBox="1"/>
          <p:nvPr/>
        </p:nvSpPr>
        <p:spPr>
          <a:xfrm>
            <a:off x="712199" y="548680"/>
            <a:ext cx="8172450" cy="2277547"/>
          </a:xfrm>
          <a:prstGeom prst="rect">
            <a:avLst/>
          </a:prstGeom>
          <a:noFill/>
        </p:spPr>
        <p:txBody>
          <a:bodyPr wrap="square" rtlCol="0">
            <a:spAutoFit/>
          </a:bodyPr>
          <a:lstStyle/>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Arial Unicode MS" panose="020B0604020202020204" pitchFamily="34" charset="-128"/>
              </a:rPr>
              <a:t>Harriet lets the townsfolk and Overseer enter the store before her, and then she heads in.</a:t>
            </a:r>
            <a:endParaRPr lang="en-GB" sz="14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panose="020B0604020202020204" pitchFamily="34" charset="-128"/>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What you want, girl?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Flour for </a:t>
            </a:r>
            <a:r>
              <a:rPr lang="en-US" sz="1400" dirty="0" err="1">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Mrs</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Pattison….</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i="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He scowls at her.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it-IT"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Harriet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…if it</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 no bother.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spcAft>
                <a:spcPts val="800"/>
              </a:spcAft>
            </a:pPr>
            <a:r>
              <a:rPr lang="en-US" sz="1400" b="1"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Shopkeeper</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Over there. No dawdling. I won</a:t>
            </a:r>
            <a:r>
              <a:rPr lang="ar-SA"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 have your kind loitering. </a:t>
            </a:r>
          </a:p>
          <a:p>
            <a:pPr>
              <a:spcAft>
                <a:spcPts val="800"/>
              </a:spcAft>
            </a:pPr>
            <a:r>
              <a:rPr lang="en-US" sz="1400" i="1" dirty="0">
                <a:effectLst/>
                <a:latin typeface="Calibri" panose="020F0502020204030204" pitchFamily="34" charset="0"/>
                <a:ea typeface="Times New Roman" panose="02020603050405020304" pitchFamily="18" charset="0"/>
              </a:rPr>
              <a:t>Harriet looks for flour</a:t>
            </a:r>
            <a:r>
              <a:rPr lang="en-US" sz="1400" i="1" dirty="0">
                <a:latin typeface="Calibri" panose="020F0502020204030204" pitchFamily="34" charset="0"/>
                <a:ea typeface="Times New Roman" panose="02020603050405020304" pitchFamily="18" charset="0"/>
              </a:rPr>
              <a:t> when </a:t>
            </a:r>
            <a:r>
              <a:rPr lang="en-US" sz="1400" i="1" dirty="0">
                <a:effectLst/>
                <a:latin typeface="Calibri" panose="020F0502020204030204" pitchFamily="34" charset="0"/>
                <a:ea typeface="Times New Roman" panose="02020603050405020304" pitchFamily="18" charset="0"/>
              </a:rPr>
              <a:t>suddenly Fred bumps into her. </a:t>
            </a:r>
            <a:endParaRPr lang="en-GB"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Shape 133">
            <a:extLst>
              <a:ext uri="{FF2B5EF4-FFF2-40B4-BE49-F238E27FC236}">
                <a16:creationId xmlns:a16="http://schemas.microsoft.com/office/drawing/2014/main" id="{6B2641D3-EAA8-8A85-2525-9972DDA6FD31}"/>
              </a:ext>
            </a:extLst>
          </p:cNvPr>
          <p:cNvSpPr/>
          <p:nvPr/>
        </p:nvSpPr>
        <p:spPr>
          <a:xfrm>
            <a:off x="329276" y="4818517"/>
            <a:ext cx="209351" cy="369332"/>
          </a:xfrm>
          <a:prstGeom prst="rect">
            <a:avLst/>
          </a:prstGeom>
          <a:solidFill>
            <a:srgbClr val="000000"/>
          </a:solidFill>
          <a:ln w="12700">
            <a:miter lim="400000"/>
          </a:ln>
        </p:spPr>
        <p:txBody>
          <a:bodyPr wrap="none" lIns="45719" rIns="45719">
            <a:spAutoFit/>
          </a:bodyPr>
          <a:lstStyle>
            <a:lvl1pPr>
              <a:defRPr>
                <a:solidFill>
                  <a:srgbClr val="FFFFFF"/>
                </a:solidFill>
              </a:defRPr>
            </a:lvl1pPr>
          </a:lstStyle>
          <a:p>
            <a:pPr>
              <a:defRPr/>
            </a:pPr>
            <a:r>
              <a:rPr lang="en-GB" dirty="0">
                <a:latin typeface="+mn-lt"/>
              </a:rPr>
              <a:t>3</a:t>
            </a:r>
            <a:endParaRPr dirty="0">
              <a:latin typeface="+mn-lt"/>
            </a:endParaRPr>
          </a:p>
        </p:txBody>
      </p:sp>
      <p:grpSp>
        <p:nvGrpSpPr>
          <p:cNvPr id="9" name="Group 8">
            <a:extLst>
              <a:ext uri="{FF2B5EF4-FFF2-40B4-BE49-F238E27FC236}">
                <a16:creationId xmlns:a16="http://schemas.microsoft.com/office/drawing/2014/main" id="{05ADC194-AC99-2731-4647-AD07A38DAE26}"/>
              </a:ext>
            </a:extLst>
          </p:cNvPr>
          <p:cNvGrpSpPr/>
          <p:nvPr/>
        </p:nvGrpSpPr>
        <p:grpSpPr>
          <a:xfrm>
            <a:off x="683568" y="4833035"/>
            <a:ext cx="8746139" cy="2185214"/>
            <a:chOff x="630237" y="5014752"/>
            <a:chExt cx="8746139" cy="2185214"/>
          </a:xfrm>
        </p:grpSpPr>
        <p:sp>
          <p:nvSpPr>
            <p:cNvPr id="10" name="Shape 132">
              <a:extLst>
                <a:ext uri="{FF2B5EF4-FFF2-40B4-BE49-F238E27FC236}">
                  <a16:creationId xmlns:a16="http://schemas.microsoft.com/office/drawing/2014/main" id="{AD1E1873-B0D1-A2D1-A298-ACBC05AA54ED}"/>
                </a:ext>
              </a:extLst>
            </p:cNvPr>
            <p:cNvSpPr/>
            <p:nvPr/>
          </p:nvSpPr>
          <p:spPr>
            <a:xfrm>
              <a:off x="630237" y="5014752"/>
              <a:ext cx="8746139" cy="2185214"/>
            </a:xfrm>
            <a:prstGeom prst="rect">
              <a:avLst/>
            </a:prstGeom>
            <a:ln w="12700">
              <a:miter lim="400000"/>
            </a:ln>
          </p:spPr>
          <p:txBody>
            <a:bodyPr wrap="square" lIns="45719" rIns="45719">
              <a:spAutoFit/>
            </a:bodyPr>
            <a:lstStyle/>
            <a:p>
              <a:pPr>
                <a:defRPr sz="1400"/>
              </a:pPr>
              <a:r>
                <a:rPr lang="en-GB" sz="1400" i="1" dirty="0">
                  <a:latin typeface="+mn-lt"/>
                </a:rPr>
                <a:t>Harriet looks for flour when suddenly Fred bumps into her. </a:t>
              </a:r>
            </a:p>
            <a:p>
              <a:pPr>
                <a:defRPr sz="1400"/>
              </a:pPr>
              <a:endParaRPr lang="en-GB" sz="1000" i="1" dirty="0">
                <a:latin typeface="+mn-lt"/>
              </a:endParaRPr>
            </a:p>
            <a:p>
              <a:pPr>
                <a:defRPr sz="1400"/>
              </a:pPr>
              <a:r>
                <a:rPr lang="en-GB" sz="1400" dirty="0">
                  <a:latin typeface="+mn-lt"/>
                </a:rPr>
                <a:t>Choose the best words to match the sentence above. </a:t>
              </a:r>
              <a:r>
                <a:rPr lang="en-GB" sz="1400" b="1" dirty="0">
                  <a:latin typeface="+mn-lt"/>
                </a:rPr>
                <a:t>Circle </a:t>
              </a:r>
              <a:r>
                <a:rPr lang="en-GB" sz="1400" dirty="0">
                  <a:latin typeface="+mn-lt"/>
                </a:rPr>
                <a:t>the correct word in each line.</a:t>
              </a:r>
            </a:p>
            <a:p>
              <a:pPr>
                <a:defRPr sz="1400"/>
              </a:pPr>
              <a:endParaRPr lang="en-GB" sz="1400" dirty="0">
                <a:latin typeface="+mn-lt"/>
              </a:endParaRPr>
            </a:p>
            <a:p>
              <a:pPr>
                <a:defRPr sz="1400"/>
              </a:pPr>
              <a:r>
                <a:rPr lang="en-GB" sz="1400" dirty="0">
                  <a:latin typeface="+mn-lt"/>
                </a:rPr>
                <a:t>Harriet												  for </a:t>
              </a:r>
              <a:r>
                <a:rPr lang="en-GB" sz="1400" dirty="0" err="1">
                  <a:latin typeface="+mn-lt"/>
                </a:rPr>
                <a:t>flo</a:t>
              </a:r>
              <a:r>
                <a:rPr lang="en-GB" sz="1400" dirty="0">
                  <a:latin typeface="+mn-lt"/>
                </a:rPr>
                <a:t>	for flour</a:t>
              </a:r>
            </a:p>
            <a:p>
              <a:pPr>
                <a:defRPr sz="1400"/>
              </a:pPr>
              <a:endParaRPr lang="en-GB" sz="1400" dirty="0">
                <a:latin typeface="+mn-lt"/>
              </a:endParaRPr>
            </a:p>
            <a:p>
              <a:pPr>
                <a:defRPr sz="1400"/>
              </a:pPr>
              <a:r>
                <a:rPr lang="en-GB" sz="1400" dirty="0">
                  <a:latin typeface="+mn-lt"/>
                </a:rPr>
                <a:t>when 												   			</a:t>
              </a:r>
            </a:p>
            <a:p>
              <a:pPr>
                <a:defRPr sz="1400"/>
              </a:pPr>
              <a:endParaRPr lang="en-GB" sz="1400" dirty="0">
                <a:latin typeface="+mn-lt"/>
              </a:endParaRPr>
            </a:p>
            <a:p>
              <a:pPr>
                <a:defRPr sz="1400"/>
              </a:pPr>
              <a:r>
                <a:rPr lang="en-GB" sz="1400" dirty="0">
                  <a:latin typeface="+mn-lt"/>
                </a:rPr>
                <a:t>Fred	 														into her.</a:t>
              </a:r>
            </a:p>
            <a:p>
              <a:pPr>
                <a:defRPr sz="1400"/>
              </a:pPr>
              <a:endParaRPr lang="en-GB" sz="1400" dirty="0">
                <a:latin typeface="+mn-lt"/>
              </a:endParaRPr>
            </a:p>
          </p:txBody>
        </p:sp>
        <p:sp>
          <p:nvSpPr>
            <p:cNvPr id="11" name="Rectangle 10">
              <a:extLst>
                <a:ext uri="{FF2B5EF4-FFF2-40B4-BE49-F238E27FC236}">
                  <a16:creationId xmlns:a16="http://schemas.microsoft.com/office/drawing/2014/main" id="{59B67F3C-6C2F-7B23-8686-86586F2CC980}"/>
                </a:ext>
              </a:extLst>
            </p:cNvPr>
            <p:cNvSpPr/>
            <p:nvPr/>
          </p:nvSpPr>
          <p:spPr>
            <a:xfrm>
              <a:off x="2169924" y="5834361"/>
              <a:ext cx="1085772"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 asks</a:t>
              </a:r>
            </a:p>
          </p:txBody>
        </p:sp>
        <p:sp>
          <p:nvSpPr>
            <p:cNvPr id="12" name="Rectangle 11">
              <a:extLst>
                <a:ext uri="{FF2B5EF4-FFF2-40B4-BE49-F238E27FC236}">
                  <a16:creationId xmlns:a16="http://schemas.microsoft.com/office/drawing/2014/main" id="{0832ADAC-6692-FB3B-A96D-4ADEF389EB7C}"/>
                </a:ext>
              </a:extLst>
            </p:cNvPr>
            <p:cNvSpPr/>
            <p:nvPr/>
          </p:nvSpPr>
          <p:spPr>
            <a:xfrm>
              <a:off x="6208024" y="5831814"/>
              <a:ext cx="1001593"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murmurs</a:t>
              </a:r>
            </a:p>
          </p:txBody>
        </p:sp>
        <p:sp>
          <p:nvSpPr>
            <p:cNvPr id="13" name="Rectangle 12">
              <a:extLst>
                <a:ext uri="{FF2B5EF4-FFF2-40B4-BE49-F238E27FC236}">
                  <a16:creationId xmlns:a16="http://schemas.microsoft.com/office/drawing/2014/main" id="{5B6DD25C-263A-60D5-E1CA-97EA0D70B526}"/>
                </a:ext>
              </a:extLst>
            </p:cNvPr>
            <p:cNvSpPr/>
            <p:nvPr/>
          </p:nvSpPr>
          <p:spPr>
            <a:xfrm>
              <a:off x="4869160" y="5831043"/>
              <a:ext cx="991429"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searches</a:t>
              </a:r>
            </a:p>
          </p:txBody>
        </p:sp>
        <p:sp>
          <p:nvSpPr>
            <p:cNvPr id="14" name="Rectangle 13">
              <a:extLst>
                <a:ext uri="{FF2B5EF4-FFF2-40B4-BE49-F238E27FC236}">
                  <a16:creationId xmlns:a16="http://schemas.microsoft.com/office/drawing/2014/main" id="{23A483E2-E733-AB19-5038-3061787FFBAB}"/>
                </a:ext>
              </a:extLst>
            </p:cNvPr>
            <p:cNvSpPr/>
            <p:nvPr/>
          </p:nvSpPr>
          <p:spPr>
            <a:xfrm>
              <a:off x="3515660" y="5834361"/>
              <a:ext cx="988364"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latin typeface="+mn-lt"/>
                </a:rPr>
                <a:t>prepares</a:t>
              </a:r>
              <a:endParaRPr lang="en-US" sz="1400" dirty="0">
                <a:solidFill>
                  <a:srgbClr val="000000"/>
                </a:solidFill>
                <a:latin typeface="+mn-lt"/>
                <a:ea typeface="+mj-ea"/>
                <a:cs typeface="+mj-cs"/>
                <a:sym typeface="Calibri"/>
              </a:endParaRPr>
            </a:p>
          </p:txBody>
        </p:sp>
        <p:sp>
          <p:nvSpPr>
            <p:cNvPr id="15" name="Rectangle 14">
              <a:extLst>
                <a:ext uri="{FF2B5EF4-FFF2-40B4-BE49-F238E27FC236}">
                  <a16:creationId xmlns:a16="http://schemas.microsoft.com/office/drawing/2014/main" id="{10F1AFF8-6D5B-EA33-08F0-8861CEE3AE9A}"/>
                </a:ext>
              </a:extLst>
            </p:cNvPr>
            <p:cNvSpPr/>
            <p:nvPr/>
          </p:nvSpPr>
          <p:spPr>
            <a:xfrm>
              <a:off x="2169924" y="6272292"/>
              <a:ext cx="1085772"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unexpectedly</a:t>
              </a:r>
            </a:p>
          </p:txBody>
        </p:sp>
        <p:sp>
          <p:nvSpPr>
            <p:cNvPr id="16" name="Rectangle 15">
              <a:extLst>
                <a:ext uri="{FF2B5EF4-FFF2-40B4-BE49-F238E27FC236}">
                  <a16:creationId xmlns:a16="http://schemas.microsoft.com/office/drawing/2014/main" id="{BBB90C14-1233-CF54-EAB0-67D588CE32C3}"/>
                </a:ext>
              </a:extLst>
            </p:cNvPr>
            <p:cNvSpPr/>
            <p:nvPr/>
          </p:nvSpPr>
          <p:spPr>
            <a:xfrm>
              <a:off x="6226257" y="6253741"/>
              <a:ext cx="983360"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latin typeface="+mn-lt"/>
                </a:rPr>
                <a:t>carelessly</a:t>
              </a:r>
              <a:endParaRPr lang="en-US" sz="1400" dirty="0">
                <a:solidFill>
                  <a:srgbClr val="000000"/>
                </a:solidFill>
                <a:latin typeface="+mn-lt"/>
                <a:ea typeface="+mj-ea"/>
                <a:cs typeface="+mj-cs"/>
                <a:sym typeface="Calibri"/>
              </a:endParaRPr>
            </a:p>
          </p:txBody>
        </p:sp>
        <p:sp>
          <p:nvSpPr>
            <p:cNvPr id="17" name="Rectangle 16">
              <a:extLst>
                <a:ext uri="{FF2B5EF4-FFF2-40B4-BE49-F238E27FC236}">
                  <a16:creationId xmlns:a16="http://schemas.microsoft.com/office/drawing/2014/main" id="{2008753D-FCE6-4E5F-76FF-5D3F4B090E14}"/>
                </a:ext>
              </a:extLst>
            </p:cNvPr>
            <p:cNvSpPr/>
            <p:nvPr/>
          </p:nvSpPr>
          <p:spPr>
            <a:xfrm>
              <a:off x="4862706" y="6272844"/>
              <a:ext cx="988364"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latin typeface="+mn-lt"/>
                </a:rPr>
                <a:t>finally</a:t>
              </a:r>
              <a:r>
                <a:rPr lang="en-US" sz="1400" dirty="0">
                  <a:solidFill>
                    <a:srgbClr val="000000"/>
                  </a:solidFill>
                  <a:latin typeface="+mn-lt"/>
                  <a:ea typeface="+mj-ea"/>
                  <a:cs typeface="+mj-cs"/>
                  <a:sym typeface="Calibri"/>
                </a:rPr>
                <a:t> </a:t>
              </a:r>
            </a:p>
          </p:txBody>
        </p:sp>
        <p:sp>
          <p:nvSpPr>
            <p:cNvPr id="18" name="Rectangle 17">
              <a:extLst>
                <a:ext uri="{FF2B5EF4-FFF2-40B4-BE49-F238E27FC236}">
                  <a16:creationId xmlns:a16="http://schemas.microsoft.com/office/drawing/2014/main" id="{F9546CFC-8991-E776-AAD3-0E08B3171D1F}"/>
                </a:ext>
              </a:extLst>
            </p:cNvPr>
            <p:cNvSpPr/>
            <p:nvPr/>
          </p:nvSpPr>
          <p:spPr>
            <a:xfrm>
              <a:off x="3515660" y="6272292"/>
              <a:ext cx="988364"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latin typeface="+mn-lt"/>
                </a:rPr>
                <a:t>forcefully</a:t>
              </a:r>
              <a:endParaRPr lang="en-US" sz="1400" dirty="0">
                <a:solidFill>
                  <a:srgbClr val="000000"/>
                </a:solidFill>
                <a:latin typeface="+mn-lt"/>
                <a:ea typeface="+mj-ea"/>
                <a:cs typeface="+mj-cs"/>
                <a:sym typeface="Calibri"/>
              </a:endParaRPr>
            </a:p>
          </p:txBody>
        </p:sp>
        <p:sp>
          <p:nvSpPr>
            <p:cNvPr id="19" name="Rectangle 18">
              <a:extLst>
                <a:ext uri="{FF2B5EF4-FFF2-40B4-BE49-F238E27FC236}">
                  <a16:creationId xmlns:a16="http://schemas.microsoft.com/office/drawing/2014/main" id="{A3F6049C-42B1-B0EE-65ED-2A907253D8C2}"/>
                </a:ext>
              </a:extLst>
            </p:cNvPr>
            <p:cNvSpPr/>
            <p:nvPr/>
          </p:nvSpPr>
          <p:spPr>
            <a:xfrm>
              <a:off x="2162906" y="6673349"/>
              <a:ext cx="1092789"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throws</a:t>
              </a:r>
            </a:p>
          </p:txBody>
        </p:sp>
        <p:sp>
          <p:nvSpPr>
            <p:cNvPr id="20" name="Rectangle 19">
              <a:extLst>
                <a:ext uri="{FF2B5EF4-FFF2-40B4-BE49-F238E27FC236}">
                  <a16:creationId xmlns:a16="http://schemas.microsoft.com/office/drawing/2014/main" id="{713F3BF0-6401-952A-DC7D-17EE2E79590B}"/>
                </a:ext>
              </a:extLst>
            </p:cNvPr>
            <p:cNvSpPr/>
            <p:nvPr/>
          </p:nvSpPr>
          <p:spPr>
            <a:xfrm>
              <a:off x="3508643" y="6673348"/>
              <a:ext cx="988364"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 collides</a:t>
              </a:r>
            </a:p>
          </p:txBody>
        </p:sp>
        <p:sp>
          <p:nvSpPr>
            <p:cNvPr id="21" name="Rectangle 20">
              <a:extLst>
                <a:ext uri="{FF2B5EF4-FFF2-40B4-BE49-F238E27FC236}">
                  <a16:creationId xmlns:a16="http://schemas.microsoft.com/office/drawing/2014/main" id="{0B01B999-8DDF-3820-994B-BF178E1DD7E3}"/>
                </a:ext>
              </a:extLst>
            </p:cNvPr>
            <p:cNvSpPr/>
            <p:nvPr/>
          </p:nvSpPr>
          <p:spPr>
            <a:xfrm>
              <a:off x="4868500" y="6673348"/>
              <a:ext cx="988364"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dives</a:t>
              </a:r>
            </a:p>
          </p:txBody>
        </p:sp>
        <p:sp>
          <p:nvSpPr>
            <p:cNvPr id="22" name="Rectangle 21">
              <a:extLst>
                <a:ext uri="{FF2B5EF4-FFF2-40B4-BE49-F238E27FC236}">
                  <a16:creationId xmlns:a16="http://schemas.microsoft.com/office/drawing/2014/main" id="{13F2A73E-3A1A-D807-AFE7-31BE2D413CAD}"/>
                </a:ext>
              </a:extLst>
            </p:cNvPr>
            <p:cNvSpPr/>
            <p:nvPr/>
          </p:nvSpPr>
          <p:spPr>
            <a:xfrm>
              <a:off x="6226257" y="6683951"/>
              <a:ext cx="988364" cy="307775"/>
            </a:xfrm>
            <a:prstGeom prst="rect">
              <a:avLst/>
            </a:prstGeom>
            <a:solidFill>
              <a:srgbClr val="FFFFFF"/>
            </a:solid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algn="ctr" defTabSz="457200" fontAlgn="auto">
                <a:spcBef>
                  <a:spcPts val="0"/>
                </a:spcBef>
                <a:spcAft>
                  <a:spcPts val="0"/>
                </a:spcAft>
                <a:defRPr/>
              </a:pPr>
              <a:r>
                <a:rPr lang="en-US" sz="1400" dirty="0">
                  <a:solidFill>
                    <a:srgbClr val="000000"/>
                  </a:solidFill>
                  <a:latin typeface="+mn-lt"/>
                  <a:ea typeface="+mj-ea"/>
                  <a:cs typeface="+mj-cs"/>
                  <a:sym typeface="Calibri"/>
                </a:rPr>
                <a:t> </a:t>
              </a:r>
              <a:r>
                <a:rPr lang="en-US" sz="1400" dirty="0">
                  <a:latin typeface="+mn-lt"/>
                </a:rPr>
                <a:t>pushes</a:t>
              </a:r>
              <a:endParaRPr lang="en-US" sz="1400" dirty="0">
                <a:solidFill>
                  <a:srgbClr val="000000"/>
                </a:solidFill>
                <a:latin typeface="+mn-lt"/>
                <a:ea typeface="+mj-ea"/>
                <a:cs typeface="+mj-cs"/>
                <a:sym typeface="Calibri"/>
              </a:endParaRPr>
            </a:p>
          </p:txBody>
        </p:sp>
      </p:grpSp>
      <p:sp>
        <p:nvSpPr>
          <p:cNvPr id="23" name="TextBox 22">
            <a:extLst>
              <a:ext uri="{FF2B5EF4-FFF2-40B4-BE49-F238E27FC236}">
                <a16:creationId xmlns:a16="http://schemas.microsoft.com/office/drawing/2014/main" id="{BAAC11B1-CBDD-F88D-2D0A-6B65FB6A5E88}"/>
              </a:ext>
            </a:extLst>
          </p:cNvPr>
          <p:cNvSpPr txBox="1"/>
          <p:nvPr/>
        </p:nvSpPr>
        <p:spPr>
          <a:xfrm>
            <a:off x="9063754" y="3495635"/>
            <a:ext cx="622286"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1 mark</a:t>
            </a:r>
          </a:p>
        </p:txBody>
      </p:sp>
      <p:sp>
        <p:nvSpPr>
          <p:cNvPr id="24" name="TextBox 23">
            <a:extLst>
              <a:ext uri="{FF2B5EF4-FFF2-40B4-BE49-F238E27FC236}">
                <a16:creationId xmlns:a16="http://schemas.microsoft.com/office/drawing/2014/main" id="{AEC4E6C1-445C-CEA4-F18C-FBBC8103E3A6}"/>
              </a:ext>
            </a:extLst>
          </p:cNvPr>
          <p:cNvSpPr txBox="1"/>
          <p:nvPr/>
        </p:nvSpPr>
        <p:spPr>
          <a:xfrm>
            <a:off x="9060543" y="4466613"/>
            <a:ext cx="678584"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2 marks</a:t>
            </a:r>
          </a:p>
        </p:txBody>
      </p:sp>
      <p:sp>
        <p:nvSpPr>
          <p:cNvPr id="25" name="TextBox 24">
            <a:extLst>
              <a:ext uri="{FF2B5EF4-FFF2-40B4-BE49-F238E27FC236}">
                <a16:creationId xmlns:a16="http://schemas.microsoft.com/office/drawing/2014/main" id="{781BCF99-4DCC-2511-7CC6-5664D6383D76}"/>
              </a:ext>
            </a:extLst>
          </p:cNvPr>
          <p:cNvSpPr txBox="1"/>
          <p:nvPr/>
        </p:nvSpPr>
        <p:spPr>
          <a:xfrm>
            <a:off x="9030850" y="6491631"/>
            <a:ext cx="678584" cy="276999"/>
          </a:xfrm>
          <a:prstGeom prst="rect">
            <a:avLst/>
          </a:prstGeom>
          <a:noFill/>
        </p:spPr>
        <p:txBody>
          <a:bodyPr wrap="none" rtlCol="0">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3 marks</a:t>
            </a:r>
          </a:p>
        </p:txBody>
      </p:sp>
    </p:spTree>
    <p:extLst>
      <p:ext uri="{BB962C8B-B14F-4D97-AF65-F5344CB8AC3E}">
        <p14:creationId xmlns:p14="http://schemas.microsoft.com/office/powerpoint/2010/main" val="624525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3797</TotalTime>
  <Words>2703</Words>
  <Application>Microsoft Macintosh PowerPoint</Application>
  <PresentationFormat>A4 Paper (210x297 mm)</PresentationFormat>
  <Paragraphs>240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Wood</dc:creator>
  <cp:lastModifiedBy>Oscar Wood</cp:lastModifiedBy>
  <cp:revision>57</cp:revision>
  <dcterms:created xsi:type="dcterms:W3CDTF">2023-04-03T12:43:10Z</dcterms:created>
  <dcterms:modified xsi:type="dcterms:W3CDTF">2023-04-24T15:14:48Z</dcterms:modified>
</cp:coreProperties>
</file>