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iy1lmFZSHmEjeFIiGIh+LE6Eu8e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289A20-FA1E-4CE3-8207-D136D81E28CF}">
  <a:tblStyle styleId="{24289A20-FA1E-4CE3-8207-D136D81E28C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73"/>
    <p:restoredTop sz="94658"/>
  </p:normalViewPr>
  <p:slideViewPr>
    <p:cSldViewPr snapToGrid="0">
      <p:cViewPr varScale="1">
        <p:scale>
          <a:sx n="115" d="100"/>
          <a:sy n="115" d="100"/>
        </p:scale>
        <p:origin x="672" y="200"/>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755650" y="5078413"/>
            <a:ext cx="6046788" cy="4810125"/>
          </a:xfrm>
          <a:prstGeom prst="rect">
            <a:avLst/>
          </a:prstGeom>
          <a:noFill/>
          <a:ln>
            <a:noFill/>
          </a:ln>
        </p:spPr>
        <p:txBody>
          <a:bodyPr spcFirstLastPara="1" wrap="square" lIns="0" tIns="0" rIns="0" bIns="0"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5" name="Google Shape;5;n"/>
          <p:cNvSpPr txBox="1">
            <a:spLocks noGrp="1"/>
          </p:cNvSpPr>
          <p:nvPr>
            <p:ph type="hdr" idx="3"/>
          </p:nvPr>
        </p:nvSpPr>
        <p:spPr>
          <a:xfrm>
            <a:off x="0" y="0"/>
            <a:ext cx="3279775" cy="533400"/>
          </a:xfrm>
          <a:prstGeom prst="rect">
            <a:avLst/>
          </a:prstGeom>
          <a:noFill/>
          <a:ln>
            <a:noFill/>
          </a:ln>
        </p:spPr>
        <p:txBody>
          <a:bodyPr spcFirstLastPara="1" wrap="square" lIns="0" tIns="0" rIns="0" bIns="0" anchor="t"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 name="Google Shape;6;n"/>
          <p:cNvSpPr txBox="1">
            <a:spLocks noGrp="1"/>
          </p:cNvSpPr>
          <p:nvPr>
            <p:ph type="dt" idx="10"/>
          </p:nvPr>
        </p:nvSpPr>
        <p:spPr>
          <a:xfrm>
            <a:off x="4278313" y="0"/>
            <a:ext cx="3279775" cy="533400"/>
          </a:xfrm>
          <a:prstGeom prst="rect">
            <a:avLst/>
          </a:prstGeom>
          <a:noFill/>
          <a:ln>
            <a:noFill/>
          </a:ln>
        </p:spPr>
        <p:txBody>
          <a:bodyPr spcFirstLastPara="1" wrap="square" lIns="0" tIns="0" rIns="0" bIns="0" anchor="t" anchorCtr="0">
            <a:noAutofit/>
          </a:bodyPr>
          <a:lstStyle>
            <a:lvl1pPr marR="0" lvl="0" algn="r"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0156825"/>
            <a:ext cx="3279775" cy="533400"/>
          </a:xfrm>
          <a:prstGeom prst="rect">
            <a:avLst/>
          </a:prstGeom>
          <a:noFill/>
          <a:ln>
            <a:noFill/>
          </a:ln>
        </p:spPr>
        <p:txBody>
          <a:bodyPr spcFirstLastPara="1" wrap="square" lIns="0" tIns="0" rIns="0" bIns="0" anchor="b"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GB" sz="1400" b="0" i="0" u="none" strike="noStrike" cap="none">
                <a:solidFill>
                  <a:srgbClr val="000000"/>
                </a:solidFill>
                <a:latin typeface="Times New Roman"/>
                <a:ea typeface="Times New Roman"/>
                <a:cs typeface="Times New Roman"/>
                <a:sym typeface="Times New Roman"/>
              </a:rPr>
              <a:t>‹#›</a:t>
            </a:fld>
            <a:endParaRPr sz="14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Google Shape;14;p1: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GB" sz="1400" b="0" i="0" u="none" strike="noStrike" cap="none">
                <a:solidFill>
                  <a:srgbClr val="000000"/>
                </a:solidFill>
                <a:latin typeface="Times New Roman"/>
                <a:ea typeface="Times New Roman"/>
                <a:cs typeface="Times New Roman"/>
                <a:sym typeface="Times New Roman"/>
              </a:rPr>
              <a:t>1</a:t>
            </a:fld>
            <a:endParaRPr sz="1400" b="0" i="0" u="none" strike="noStrike" cap="none">
              <a:solidFill>
                <a:srgbClr val="000000"/>
              </a:solidFill>
              <a:latin typeface="Times New Roman"/>
              <a:ea typeface="Times New Roman"/>
              <a:cs typeface="Times New Roman"/>
              <a:sym typeface="Times New Roman"/>
            </a:endParaRPr>
          </a:p>
        </p:txBody>
      </p:sp>
      <p:sp>
        <p:nvSpPr>
          <p:cNvPr id="15" name="Google Shape;15;p1: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6" name="Google Shape;16;p1:notes"/>
          <p:cNvSpPr txBox="1">
            <a:spLocks noGrp="1"/>
          </p:cNvSpPr>
          <p:nvPr>
            <p:ph type="body" idx="1"/>
          </p:nvPr>
        </p:nvSpPr>
        <p:spPr>
          <a:xfrm>
            <a:off x="755650" y="5078413"/>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SzPts val="1200"/>
              <a:buFont typeface="Times New Roman"/>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
        <p:cNvGrpSpPr/>
        <p:nvPr/>
      </p:nvGrpSpPr>
      <p:grpSpPr>
        <a:xfrm>
          <a:off x="0" y="0"/>
          <a:ext cx="0" cy="0"/>
          <a:chOff x="0" y="0"/>
          <a:chExt cx="0" cy="0"/>
        </a:xfrm>
      </p:grpSpPr>
      <p:sp>
        <p:nvSpPr>
          <p:cNvPr id="23" name="Google Shape;23;p2:notes"/>
          <p:cNvSpPr txBox="1">
            <a:spLocks noGrp="1"/>
          </p:cNvSpPr>
          <p:nvPr>
            <p:ph type="body" idx="1"/>
          </p:nvPr>
        </p:nvSpPr>
        <p:spPr>
          <a:xfrm>
            <a:off x="755650" y="5078413"/>
            <a:ext cx="6046788" cy="4810125"/>
          </a:xfrm>
          <a:prstGeom prst="rect">
            <a:avLst/>
          </a:prstGeom>
        </p:spPr>
        <p:txBody>
          <a:bodyPr spcFirstLastPara="1" wrap="square" lIns="0" tIns="0" rIns="0" bIns="0" anchor="t" anchorCtr="0">
            <a:noAutofit/>
          </a:bodyPr>
          <a:lstStyle/>
          <a:p>
            <a:pPr marL="0" lvl="0" indent="0" algn="l" rtl="0">
              <a:spcBef>
                <a:spcPts val="360"/>
              </a:spcBef>
              <a:spcAft>
                <a:spcPts val="0"/>
              </a:spcAft>
              <a:buNone/>
            </a:pPr>
            <a:endParaRPr/>
          </a:p>
        </p:txBody>
      </p:sp>
      <p:sp>
        <p:nvSpPr>
          <p:cNvPr id="24" name="Google Shape;24;p2:notes"/>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3: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GB" sz="1400">
                <a:solidFill>
                  <a:srgbClr val="000000"/>
                </a:solidFill>
                <a:latin typeface="Times New Roman"/>
                <a:ea typeface="Times New Roman"/>
                <a:cs typeface="Times New Roman"/>
                <a:sym typeface="Times New Roman"/>
              </a:rPr>
              <a:t>3</a:t>
            </a:fld>
            <a:endParaRPr sz="1400">
              <a:solidFill>
                <a:srgbClr val="000000"/>
              </a:solidFill>
              <a:latin typeface="Times New Roman"/>
              <a:ea typeface="Times New Roman"/>
              <a:cs typeface="Times New Roman"/>
              <a:sym typeface="Times New Roman"/>
            </a:endParaRPr>
          </a:p>
        </p:txBody>
      </p:sp>
      <p:sp>
        <p:nvSpPr>
          <p:cNvPr id="30" name="Google Shape;30;p3: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1" name="Google Shape;31;p3:notes"/>
          <p:cNvSpPr txBox="1">
            <a:spLocks noGrp="1"/>
          </p:cNvSpPr>
          <p:nvPr>
            <p:ph type="body" idx="1"/>
          </p:nvPr>
        </p:nvSpPr>
        <p:spPr>
          <a:xfrm>
            <a:off x="755650" y="5078413"/>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SzPts val="1200"/>
              <a:buFont typeface="Times New Roman"/>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p4: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GB" sz="1400">
                <a:solidFill>
                  <a:srgbClr val="000000"/>
                </a:solidFill>
                <a:latin typeface="Times New Roman"/>
                <a:ea typeface="Times New Roman"/>
                <a:cs typeface="Times New Roman"/>
                <a:sym typeface="Times New Roman"/>
              </a:rPr>
              <a:t>4</a:t>
            </a:fld>
            <a:endParaRPr sz="1400">
              <a:solidFill>
                <a:srgbClr val="000000"/>
              </a:solidFill>
              <a:latin typeface="Times New Roman"/>
              <a:ea typeface="Times New Roman"/>
              <a:cs typeface="Times New Roman"/>
              <a:sym typeface="Times New Roman"/>
            </a:endParaRPr>
          </a:p>
        </p:txBody>
      </p:sp>
      <p:sp>
        <p:nvSpPr>
          <p:cNvPr id="42" name="Google Shape;42;p4:notes"/>
          <p:cNvSpPr>
            <a:spLocks noGrp="1" noRot="1" noChangeAspect="1"/>
          </p:cNvSpPr>
          <p:nvPr>
            <p:ph type="sldImg" idx="2"/>
          </p:nvPr>
        </p:nvSpPr>
        <p:spPr>
          <a:xfrm>
            <a:off x="1106488" y="812800"/>
            <a:ext cx="5345112" cy="400843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 name="Google Shape;43;p4:notes"/>
          <p:cNvSpPr txBox="1">
            <a:spLocks noGrp="1"/>
          </p:cNvSpPr>
          <p:nvPr>
            <p:ph type="body" idx="1"/>
          </p:nvPr>
        </p:nvSpPr>
        <p:spPr>
          <a:xfrm>
            <a:off x="755650" y="5078413"/>
            <a:ext cx="6048375" cy="4811712"/>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SzPts val="1200"/>
              <a:buFont typeface="Times New Roman"/>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5:notes"/>
          <p:cNvSpPr txBox="1">
            <a:spLocks noGrp="1"/>
          </p:cNvSpPr>
          <p:nvPr>
            <p:ph type="body" idx="1"/>
          </p:nvPr>
        </p:nvSpPr>
        <p:spPr>
          <a:xfrm>
            <a:off x="755650" y="5078413"/>
            <a:ext cx="6046788" cy="4810125"/>
          </a:xfrm>
          <a:prstGeom prst="rect">
            <a:avLst/>
          </a:prstGeom>
        </p:spPr>
        <p:txBody>
          <a:bodyPr spcFirstLastPara="1" wrap="square" lIns="0" tIns="0" rIns="0" bIns="0" anchor="t" anchorCtr="0">
            <a:noAutofit/>
          </a:bodyPr>
          <a:lstStyle/>
          <a:p>
            <a:pPr marL="0" lvl="0" indent="0" algn="l" rtl="0">
              <a:spcBef>
                <a:spcPts val="360"/>
              </a:spcBef>
              <a:spcAft>
                <a:spcPts val="0"/>
              </a:spcAft>
              <a:buNone/>
            </a:pPr>
            <a:endParaRPr/>
          </a:p>
        </p:txBody>
      </p:sp>
      <p:sp>
        <p:nvSpPr>
          <p:cNvPr id="59" name="Google Shape;59;p5:notes"/>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txBox="1">
            <a:spLocks noGrp="1"/>
          </p:cNvSpPr>
          <p:nvPr>
            <p:ph type="body" idx="1"/>
          </p:nvPr>
        </p:nvSpPr>
        <p:spPr>
          <a:xfrm>
            <a:off x="755650" y="5078413"/>
            <a:ext cx="6046788" cy="4810125"/>
          </a:xfrm>
          <a:prstGeom prst="rect">
            <a:avLst/>
          </a:prstGeom>
        </p:spPr>
        <p:txBody>
          <a:bodyPr spcFirstLastPara="1" wrap="square" lIns="0" tIns="0" rIns="0" bIns="0" anchor="t" anchorCtr="0">
            <a:noAutofit/>
          </a:bodyPr>
          <a:lstStyle/>
          <a:p>
            <a:pPr marL="0" lvl="0" indent="0" algn="l" rtl="0">
              <a:spcBef>
                <a:spcPts val="360"/>
              </a:spcBef>
              <a:spcAft>
                <a:spcPts val="0"/>
              </a:spcAft>
              <a:buNone/>
            </a:pPr>
            <a:endParaRPr/>
          </a:p>
        </p:txBody>
      </p:sp>
      <p:sp>
        <p:nvSpPr>
          <p:cNvPr id="82" name="Google Shape;82;p6:notes"/>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txBox="1">
            <a:spLocks noGrp="1"/>
          </p:cNvSpPr>
          <p:nvPr>
            <p:ph type="body" idx="1"/>
          </p:nvPr>
        </p:nvSpPr>
        <p:spPr>
          <a:xfrm>
            <a:off x="755650" y="5078413"/>
            <a:ext cx="6046788" cy="4810125"/>
          </a:xfrm>
          <a:prstGeom prst="rect">
            <a:avLst/>
          </a:prstGeom>
        </p:spPr>
        <p:txBody>
          <a:bodyPr spcFirstLastPara="1" wrap="square" lIns="0" tIns="0" rIns="0" bIns="0" anchor="t" anchorCtr="0">
            <a:noAutofit/>
          </a:bodyPr>
          <a:lstStyle/>
          <a:p>
            <a:pPr marL="0" lvl="0" indent="0" algn="l" rtl="0">
              <a:spcBef>
                <a:spcPts val="360"/>
              </a:spcBef>
              <a:spcAft>
                <a:spcPts val="0"/>
              </a:spcAft>
              <a:buNone/>
            </a:pPr>
            <a:endParaRPr/>
          </a:p>
        </p:txBody>
      </p:sp>
      <p:sp>
        <p:nvSpPr>
          <p:cNvPr id="91" name="Google Shape;91;p7:notes"/>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1106488" y="812800"/>
            <a:ext cx="5343525" cy="40068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 name="Google Shape;98;p8:notes"/>
          <p:cNvSpPr txBox="1">
            <a:spLocks noGrp="1"/>
          </p:cNvSpPr>
          <p:nvPr>
            <p:ph type="body" idx="1"/>
          </p:nvPr>
        </p:nvSpPr>
        <p:spPr>
          <a:xfrm>
            <a:off x="755650" y="5078413"/>
            <a:ext cx="6046788" cy="4810125"/>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None/>
            </a:pPr>
            <a:endParaRPr/>
          </a:p>
        </p:txBody>
      </p:sp>
      <p:sp>
        <p:nvSpPr>
          <p:cNvPr id="99" name="Google Shape;99;p8:notes"/>
          <p:cNvSpPr txBox="1">
            <a:spLocks noGrp="1"/>
          </p:cNvSpPr>
          <p:nvPr>
            <p:ph type="sldNum" idx="12"/>
          </p:nvPr>
        </p:nvSpPr>
        <p:spPr>
          <a:xfrm>
            <a:off x="4278313" y="10156825"/>
            <a:ext cx="3279775" cy="533400"/>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SzPts val="1400"/>
              <a:buNone/>
            </a:pPr>
            <a:fld id="{00000000-1234-1234-1234-123412341234}" type="slidenum">
              <a:rPr lang="en-GB"/>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9"/>
          <p:cNvPicPr preferRelativeResize="0"/>
          <p:nvPr/>
        </p:nvPicPr>
        <p:blipFill rotWithShape="1">
          <a:blip r:embed="rId4">
            <a:alphaModFix/>
          </a:blip>
          <a:srcRect/>
          <a:stretch/>
        </p:blipFill>
        <p:spPr>
          <a:xfrm>
            <a:off x="0" y="0"/>
            <a:ext cx="9144000" cy="7366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s://www.bbc.co.uk/teach/safer-internet-day-resources/z6bbhbk"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swgfl.org.uk/resources/" TargetMode="External"/><Relationship Id="rId4" Type="http://schemas.openxmlformats.org/officeDocument/2006/relationships/hyperlink" Target="https://www.nspcc.org.uk/keeping-children-safe/online-safety/talking-child-online-safet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pic>
        <p:nvPicPr>
          <p:cNvPr id="18" name="Google Shape;18;p1"/>
          <p:cNvPicPr preferRelativeResize="0"/>
          <p:nvPr/>
        </p:nvPicPr>
        <p:blipFill rotWithShape="1">
          <a:blip r:embed="rId3">
            <a:alphaModFix/>
          </a:blip>
          <a:srcRect/>
          <a:stretch/>
        </p:blipFill>
        <p:spPr>
          <a:xfrm>
            <a:off x="0" y="620713"/>
            <a:ext cx="9144000" cy="952500"/>
          </a:xfrm>
          <a:prstGeom prst="rect">
            <a:avLst/>
          </a:prstGeom>
          <a:noFill/>
          <a:ln>
            <a:noFill/>
          </a:ln>
        </p:spPr>
      </p:pic>
      <p:pic>
        <p:nvPicPr>
          <p:cNvPr id="19" name="Google Shape;19;p1"/>
          <p:cNvPicPr preferRelativeResize="0"/>
          <p:nvPr/>
        </p:nvPicPr>
        <p:blipFill rotWithShape="1">
          <a:blip r:embed="rId4">
            <a:alphaModFix/>
          </a:blip>
          <a:srcRect/>
          <a:stretch/>
        </p:blipFill>
        <p:spPr>
          <a:xfrm>
            <a:off x="-6350" y="5854700"/>
            <a:ext cx="9120188" cy="1003300"/>
          </a:xfrm>
          <a:prstGeom prst="rect">
            <a:avLst/>
          </a:prstGeom>
          <a:noFill/>
          <a:ln>
            <a:noFill/>
          </a:ln>
        </p:spPr>
      </p:pic>
      <p:pic>
        <p:nvPicPr>
          <p:cNvPr id="20" name="Google Shape;20;p1"/>
          <p:cNvPicPr preferRelativeResize="0"/>
          <p:nvPr/>
        </p:nvPicPr>
        <p:blipFill rotWithShape="1">
          <a:blip r:embed="rId5">
            <a:alphaModFix/>
          </a:blip>
          <a:srcRect/>
          <a:stretch/>
        </p:blipFill>
        <p:spPr>
          <a:xfrm>
            <a:off x="3971477" y="1772816"/>
            <a:ext cx="1201045" cy="322019"/>
          </a:xfrm>
          <a:prstGeom prst="rect">
            <a:avLst/>
          </a:prstGeom>
          <a:noFill/>
          <a:ln>
            <a:noFill/>
          </a:ln>
        </p:spPr>
      </p:pic>
      <p:sp>
        <p:nvSpPr>
          <p:cNvPr id="21" name="Google Shape;21;p1"/>
          <p:cNvSpPr txBox="1"/>
          <p:nvPr/>
        </p:nvSpPr>
        <p:spPr>
          <a:xfrm>
            <a:off x="604837" y="2636778"/>
            <a:ext cx="7934325" cy="1077178"/>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600"/>
              <a:buFont typeface="Arial"/>
              <a:buChar char="•"/>
            </a:pPr>
            <a:r>
              <a:rPr lang="en-GB" sz="1600" b="1" i="0" u="none" strike="noStrike" cap="none">
                <a:solidFill>
                  <a:schemeClr val="dk1"/>
                </a:solidFill>
                <a:latin typeface="Calibri"/>
                <a:ea typeface="Calibri"/>
                <a:cs typeface="Calibri"/>
                <a:sym typeface="Calibri"/>
              </a:rPr>
              <a:t>Teacher Note </a:t>
            </a:r>
            <a:r>
              <a:rPr lang="en-GB" sz="1600" b="0" i="0" u="none" strike="noStrike" cap="none">
                <a:solidFill>
                  <a:srgbClr val="7F7F7F"/>
                </a:solidFill>
                <a:latin typeface="Calibri"/>
                <a:ea typeface="Calibri"/>
                <a:cs typeface="Calibri"/>
                <a:sym typeface="Calibri"/>
              </a:rPr>
              <a:t>| slide 2 </a:t>
            </a:r>
            <a:endParaRPr/>
          </a:p>
          <a:p>
            <a:pPr marL="285750" marR="0" lvl="0" indent="-285750" algn="l" rtl="0">
              <a:lnSpc>
                <a:spcPct val="100000"/>
              </a:lnSpc>
              <a:spcBef>
                <a:spcPts val="0"/>
              </a:spcBef>
              <a:spcAft>
                <a:spcPts val="0"/>
              </a:spcAft>
              <a:buClr>
                <a:schemeClr val="dk1"/>
              </a:buClr>
              <a:buSzPts val="1600"/>
              <a:buFont typeface="Arial"/>
              <a:buChar char="•"/>
            </a:pPr>
            <a:r>
              <a:rPr lang="en-GB" sz="1600" b="1" i="0" u="none" strike="noStrike" cap="none">
                <a:solidFill>
                  <a:schemeClr val="dk1"/>
                </a:solidFill>
                <a:latin typeface="Calibri"/>
                <a:ea typeface="Calibri"/>
                <a:cs typeface="Calibri"/>
                <a:sym typeface="Calibri"/>
              </a:rPr>
              <a:t>Reading Comprehension </a:t>
            </a:r>
            <a:r>
              <a:rPr lang="en-GB" sz="1600" b="0" i="0" u="none" strike="noStrike" cap="none">
                <a:solidFill>
                  <a:srgbClr val="7F7F7F"/>
                </a:solidFill>
                <a:latin typeface="Calibri"/>
                <a:ea typeface="Calibri"/>
                <a:cs typeface="Calibri"/>
                <a:sym typeface="Calibri"/>
              </a:rPr>
              <a:t>| slides 3 – 6</a:t>
            </a:r>
            <a:endParaRPr sz="1800" b="0" i="0" u="none" strike="noStrike" cap="none">
              <a:solidFill>
                <a:schemeClr val="dk1"/>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600"/>
              <a:buFont typeface="Arial"/>
              <a:buChar char="•"/>
            </a:pPr>
            <a:r>
              <a:rPr lang="en-GB" sz="1600" b="1" i="0" u="none" strike="noStrike" cap="none">
                <a:solidFill>
                  <a:schemeClr val="dk1"/>
                </a:solidFill>
                <a:latin typeface="Calibri"/>
                <a:ea typeface="Calibri"/>
                <a:cs typeface="Calibri"/>
                <a:sym typeface="Calibri"/>
              </a:rPr>
              <a:t>Discussion</a:t>
            </a:r>
            <a:r>
              <a:rPr lang="en-GB" sz="1600" b="0" i="0" u="none" strike="noStrike" cap="none">
                <a:solidFill>
                  <a:schemeClr val="dk1"/>
                </a:solidFill>
                <a:latin typeface="Calibri"/>
                <a:ea typeface="Calibri"/>
                <a:cs typeface="Calibri"/>
                <a:sym typeface="Calibri"/>
              </a:rPr>
              <a:t> </a:t>
            </a:r>
            <a:r>
              <a:rPr lang="en-GB" sz="1600" b="0" i="0" u="none" strike="noStrike" cap="none">
                <a:solidFill>
                  <a:srgbClr val="7F7F7F"/>
                </a:solidFill>
                <a:latin typeface="Calibri"/>
                <a:ea typeface="Calibri"/>
                <a:cs typeface="Calibri"/>
                <a:sym typeface="Calibri"/>
              </a:rPr>
              <a:t>| slide 7</a:t>
            </a:r>
            <a:endParaRPr sz="1600" b="0" i="0" u="none" strike="noStrike" cap="none">
              <a:solidFill>
                <a:srgbClr val="7F7F7F"/>
              </a:solidFill>
              <a:latin typeface="Calibri"/>
              <a:ea typeface="Calibri"/>
              <a:cs typeface="Calibri"/>
              <a:sym typeface="Calibri"/>
            </a:endParaRPr>
          </a:p>
          <a:p>
            <a:pPr marL="285750" marR="0" lvl="0" indent="-285750" algn="l" rtl="0">
              <a:spcBef>
                <a:spcPts val="0"/>
              </a:spcBef>
              <a:spcAft>
                <a:spcPts val="0"/>
              </a:spcAft>
              <a:buClr>
                <a:schemeClr val="dk1"/>
              </a:buClr>
              <a:buSzPts val="1600"/>
              <a:buFont typeface="Arial"/>
              <a:buChar char="•"/>
            </a:pPr>
            <a:r>
              <a:rPr lang="en-GB" sz="1600" b="1" i="0" u="none" strike="noStrike" cap="none">
                <a:solidFill>
                  <a:schemeClr val="dk1"/>
                </a:solidFill>
                <a:latin typeface="Calibri"/>
                <a:ea typeface="Calibri"/>
                <a:cs typeface="Calibri"/>
                <a:sym typeface="Calibri"/>
              </a:rPr>
              <a:t>Reading Comprehension answers </a:t>
            </a:r>
            <a:r>
              <a:rPr lang="en-GB" sz="1600" b="0" i="0" u="none" strike="noStrike" cap="none">
                <a:solidFill>
                  <a:srgbClr val="7F7F7F"/>
                </a:solidFill>
                <a:latin typeface="Calibri"/>
                <a:ea typeface="Calibri"/>
                <a:cs typeface="Calibri"/>
                <a:sym typeface="Calibri"/>
              </a:rPr>
              <a:t>| slide 8</a:t>
            </a:r>
            <a:endParaRPr sz="1600" b="1"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
        <p:cNvGrpSpPr/>
        <p:nvPr/>
      </p:nvGrpSpPr>
      <p:grpSpPr>
        <a:xfrm>
          <a:off x="0" y="0"/>
          <a:ext cx="0" cy="0"/>
          <a:chOff x="0" y="0"/>
          <a:chExt cx="0" cy="0"/>
        </a:xfrm>
      </p:grpSpPr>
      <p:sp>
        <p:nvSpPr>
          <p:cNvPr id="26" name="Google Shape;26;p2"/>
          <p:cNvSpPr txBox="1"/>
          <p:nvPr/>
        </p:nvSpPr>
        <p:spPr>
          <a:xfrm>
            <a:off x="599913" y="1412776"/>
            <a:ext cx="7944172" cy="469359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300" b="1" i="0" u="none" strike="noStrike" cap="none">
                <a:solidFill>
                  <a:schemeClr val="dk1"/>
                </a:solidFill>
                <a:latin typeface="Calibri"/>
                <a:ea typeface="Calibri"/>
                <a:cs typeface="Calibri"/>
                <a:sym typeface="Calibri"/>
              </a:rPr>
              <a:t>Reading Comprehension</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Do the comprehension on the board (as a whole class / in groups, etc.) or print it for individual children. </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We use the ‘you’ form because this comprehension would normally be done after the children have completed a now&gt;press&gt;play immersive Experience, in which they play the main character. You could tell the children that this is a Reading Comprehension in which </a:t>
            </a:r>
            <a:r>
              <a:rPr lang="en-GB" sz="1300" i="1">
                <a:solidFill>
                  <a:schemeClr val="dk1"/>
                </a:solidFill>
                <a:latin typeface="Calibri"/>
                <a:ea typeface="Calibri"/>
                <a:cs typeface="Calibri"/>
                <a:sym typeface="Calibri"/>
              </a:rPr>
              <a:t>they</a:t>
            </a:r>
            <a:r>
              <a:rPr lang="en-GB" sz="1300">
                <a:solidFill>
                  <a:schemeClr val="dk1"/>
                </a:solidFill>
                <a:latin typeface="Calibri"/>
                <a:ea typeface="Calibri"/>
                <a:cs typeface="Calibri"/>
                <a:sym typeface="Calibri"/>
              </a:rPr>
              <a:t> are the main character.</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It is more accessible than the SATs paper as the prose is chunked smaller. If the level still appears too high, you could check out the Year 3 - 4 PowerPoint which includes easier vocabulary and questions. </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b="1">
                <a:solidFill>
                  <a:schemeClr val="dk1"/>
                </a:solidFill>
                <a:latin typeface="Calibri"/>
                <a:ea typeface="Calibri"/>
                <a:cs typeface="Calibri"/>
                <a:sym typeface="Calibri"/>
              </a:rPr>
              <a:t>Discussion (afterwards) </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Part of the reason it is accessible is so that you have time to have a rich, PSHE discussion afterwards, focusing fully on Online Safety as a topic. This is on Slide 7. </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b="1">
                <a:solidFill>
                  <a:schemeClr val="dk1"/>
                </a:solidFill>
                <a:latin typeface="Calibri"/>
                <a:ea typeface="Calibri"/>
                <a:cs typeface="Calibri"/>
                <a:sym typeface="Calibri"/>
              </a:rPr>
              <a:t>More resources</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For more activities and guidance on Online Safety, do check out these resources: </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742950" marR="0" lvl="1" indent="-285750" algn="l" rtl="0">
              <a:spcBef>
                <a:spcPts val="0"/>
              </a:spcBef>
              <a:spcAft>
                <a:spcPts val="0"/>
              </a:spcAft>
              <a:buNone/>
            </a:pPr>
            <a:r>
              <a:rPr lang="en-GB" sz="13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https://www.bbc.co.uk/teach/safer-internet-day-resources/z6bbhbk</a:t>
            </a:r>
            <a:endParaRPr sz="1300" b="0" i="0" u="none" strike="noStrike" cap="none">
              <a:solidFill>
                <a:schemeClr val="dk1"/>
              </a:solidFill>
              <a:latin typeface="Calibri"/>
              <a:ea typeface="Calibri"/>
              <a:cs typeface="Calibri"/>
              <a:sym typeface="Calibri"/>
            </a:endParaRPr>
          </a:p>
          <a:p>
            <a:pPr marL="742950" marR="0" lvl="1" indent="-285750" algn="l" rtl="0">
              <a:spcBef>
                <a:spcPts val="0"/>
              </a:spcBef>
              <a:spcAft>
                <a:spcPts val="0"/>
              </a:spcAft>
              <a:buNone/>
            </a:pPr>
            <a:r>
              <a:rPr lang="en-GB" sz="1300" b="0" i="0" u="sng" strike="noStrike" cap="none">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https://www.internetmatters.org/schools-esafety/primary/</a:t>
            </a:r>
            <a:endParaRPr/>
          </a:p>
          <a:p>
            <a:pPr marL="742950" marR="0" lvl="1" indent="-285750" algn="l" rtl="0">
              <a:spcBef>
                <a:spcPts val="0"/>
              </a:spcBef>
              <a:spcAft>
                <a:spcPts val="0"/>
              </a:spcAft>
              <a:buNone/>
            </a:pPr>
            <a:r>
              <a:rPr lang="en-GB" sz="1300" b="0" i="0" u="sng" strike="noStrike" cap="none">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https://swgfl.org.uk/resources/</a:t>
            </a:r>
            <a:endParaRPr sz="13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p:txBody>
      </p:sp>
      <p:pic>
        <p:nvPicPr>
          <p:cNvPr id="27" name="Google Shape;27;p2"/>
          <p:cNvPicPr preferRelativeResize="0"/>
          <p:nvPr/>
        </p:nvPicPr>
        <p:blipFill rotWithShape="1">
          <a:blip r:embed="rId6">
            <a:alphaModFix/>
          </a:blip>
          <a:srcRect/>
          <a:stretch/>
        </p:blipFill>
        <p:spPr>
          <a:xfrm>
            <a:off x="3537358" y="692696"/>
            <a:ext cx="2069283" cy="5040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3"/>
          <p:cNvSpPr/>
          <p:nvPr/>
        </p:nvSpPr>
        <p:spPr>
          <a:xfrm>
            <a:off x="334963" y="3783512"/>
            <a:ext cx="207962" cy="369888"/>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1</a:t>
            </a:r>
            <a:endParaRPr/>
          </a:p>
        </p:txBody>
      </p:sp>
      <p:sp>
        <p:nvSpPr>
          <p:cNvPr id="34" name="Google Shape;34;p3"/>
          <p:cNvSpPr/>
          <p:nvPr/>
        </p:nvSpPr>
        <p:spPr>
          <a:xfrm>
            <a:off x="695506" y="3730389"/>
            <a:ext cx="8485188" cy="738623"/>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dirty="0">
                <a:solidFill>
                  <a:schemeClr val="dk1"/>
                </a:solidFill>
                <a:latin typeface="Calibri"/>
                <a:ea typeface="Calibri"/>
                <a:cs typeface="Calibri"/>
                <a:sym typeface="Calibri"/>
              </a:rPr>
              <a:t>Which </a:t>
            </a:r>
            <a:r>
              <a:rPr lang="en-GB" sz="1400" b="1" dirty="0">
                <a:solidFill>
                  <a:schemeClr val="dk1"/>
                </a:solidFill>
                <a:latin typeface="Calibri"/>
                <a:ea typeface="Calibri"/>
                <a:cs typeface="Calibri"/>
                <a:sym typeface="Calibri"/>
              </a:rPr>
              <a:t>one </a:t>
            </a:r>
            <a:r>
              <a:rPr lang="en-GB" sz="1400" dirty="0">
                <a:solidFill>
                  <a:schemeClr val="dk1"/>
                </a:solidFill>
                <a:latin typeface="Calibri"/>
                <a:ea typeface="Calibri"/>
                <a:cs typeface="Calibri"/>
                <a:sym typeface="Calibri"/>
              </a:rPr>
              <a:t>word shows that there had recently been </a:t>
            </a:r>
            <a:r>
              <a:rPr lang="en-GB" sz="1400" i="1" dirty="0">
                <a:solidFill>
                  <a:schemeClr val="dk1"/>
                </a:solidFill>
                <a:latin typeface="Calibri"/>
                <a:ea typeface="Calibri"/>
                <a:cs typeface="Calibri"/>
                <a:sym typeface="Calibri"/>
              </a:rPr>
              <a:t>another </a:t>
            </a:r>
            <a:r>
              <a:rPr lang="en-GB" sz="1400" dirty="0">
                <a:solidFill>
                  <a:schemeClr val="dk1"/>
                </a:solidFill>
                <a:latin typeface="Calibri"/>
                <a:ea typeface="Calibri"/>
                <a:cs typeface="Calibri"/>
                <a:sym typeface="Calibri"/>
              </a:rPr>
              <a:t>wet break? </a:t>
            </a:r>
            <a:endParaRPr dirty="0"/>
          </a:p>
          <a:p>
            <a:pPr marL="0" marR="0" lvl="0" indent="0" algn="l" rtl="0">
              <a:spcBef>
                <a:spcPts val="0"/>
              </a:spcBef>
              <a:spcAft>
                <a:spcPts val="0"/>
              </a:spcAft>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______________________________________			</a:t>
            </a:r>
            <a:endParaRPr sz="1200" dirty="0">
              <a:solidFill>
                <a:schemeClr val="dk1"/>
              </a:solidFill>
              <a:latin typeface="Calibri"/>
              <a:ea typeface="Calibri"/>
              <a:cs typeface="Calibri"/>
              <a:sym typeface="Calibri"/>
            </a:endParaRPr>
          </a:p>
        </p:txBody>
      </p:sp>
      <p:sp>
        <p:nvSpPr>
          <p:cNvPr id="35" name="Google Shape;35;p3"/>
          <p:cNvSpPr/>
          <p:nvPr/>
        </p:nvSpPr>
        <p:spPr>
          <a:xfrm>
            <a:off x="334963" y="4551343"/>
            <a:ext cx="207962" cy="369888"/>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dirty="0">
                <a:solidFill>
                  <a:srgbClr val="FFFFFF"/>
                </a:solidFill>
                <a:latin typeface="Calibri"/>
                <a:ea typeface="Calibri"/>
                <a:cs typeface="Calibri"/>
                <a:sym typeface="Calibri"/>
              </a:rPr>
              <a:t>2</a:t>
            </a:r>
            <a:endParaRPr dirty="0"/>
          </a:p>
        </p:txBody>
      </p:sp>
      <p:sp>
        <p:nvSpPr>
          <p:cNvPr id="36" name="Google Shape;36;p3"/>
          <p:cNvSpPr/>
          <p:nvPr/>
        </p:nvSpPr>
        <p:spPr>
          <a:xfrm>
            <a:off x="660400" y="4553955"/>
            <a:ext cx="8304088" cy="738623"/>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dirty="0">
                <a:solidFill>
                  <a:schemeClr val="dk1"/>
                </a:solidFill>
                <a:latin typeface="Calibri"/>
                <a:ea typeface="Calibri"/>
                <a:cs typeface="Calibri"/>
                <a:sym typeface="Calibri"/>
              </a:rPr>
              <a:t>Find and copy a 5-word phrase that shows that you were embarrassed by Jayden’s comment. </a:t>
            </a:r>
            <a:endParaRPr dirty="0"/>
          </a:p>
          <a:p>
            <a:pPr marL="0" marR="0" lvl="0" indent="0" algn="l" rtl="0">
              <a:spcBef>
                <a:spcPts val="0"/>
              </a:spcBef>
              <a:spcAft>
                <a:spcPts val="0"/>
              </a:spcAft>
              <a:buNone/>
            </a:pPr>
            <a:endParaRPr dirty="0">
              <a:solidFill>
                <a:schemeClr val="dk1"/>
              </a:solidFill>
              <a:latin typeface="Calibri"/>
              <a:ea typeface="Calibri"/>
              <a:cs typeface="Calibri"/>
              <a:sym typeface="Calibri"/>
            </a:endParaRPr>
          </a:p>
          <a:p>
            <a:pPr marL="0" marR="0" lvl="0" indent="0" algn="l" rtl="0">
              <a:spcBef>
                <a:spcPts val="0"/>
              </a:spcBef>
              <a:spcAft>
                <a:spcPts val="0"/>
              </a:spcAft>
              <a:buNone/>
            </a:pPr>
            <a:r>
              <a:rPr lang="en-GB" dirty="0">
                <a:solidFill>
                  <a:schemeClr val="dk1"/>
                </a:solidFill>
                <a:latin typeface="Calibri"/>
                <a:ea typeface="Calibri"/>
                <a:cs typeface="Calibri"/>
                <a:sym typeface="Calibri"/>
              </a:rPr>
              <a:t>_____________________________________________________________________________________ </a:t>
            </a:r>
            <a:endParaRPr u="sng" dirty="0">
              <a:solidFill>
                <a:schemeClr val="dk1"/>
              </a:solidFill>
              <a:latin typeface="Calibri"/>
              <a:ea typeface="Calibri"/>
              <a:cs typeface="Calibri"/>
              <a:sym typeface="Calibri"/>
            </a:endParaRPr>
          </a:p>
        </p:txBody>
      </p:sp>
      <p:sp>
        <p:nvSpPr>
          <p:cNvPr id="37" name="Google Shape;37;p3"/>
          <p:cNvSpPr/>
          <p:nvPr/>
        </p:nvSpPr>
        <p:spPr>
          <a:xfrm>
            <a:off x="334963" y="5444740"/>
            <a:ext cx="207962" cy="369887"/>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dirty="0">
                <a:solidFill>
                  <a:srgbClr val="FFFFFF"/>
                </a:solidFill>
                <a:latin typeface="Calibri"/>
                <a:ea typeface="Calibri"/>
                <a:cs typeface="Calibri"/>
                <a:sym typeface="Calibri"/>
              </a:rPr>
              <a:t>3</a:t>
            </a:r>
            <a:endParaRPr dirty="0"/>
          </a:p>
        </p:txBody>
      </p:sp>
      <p:sp>
        <p:nvSpPr>
          <p:cNvPr id="38" name="Google Shape;38;p3"/>
          <p:cNvSpPr/>
          <p:nvPr/>
        </p:nvSpPr>
        <p:spPr>
          <a:xfrm>
            <a:off x="660400" y="5482787"/>
            <a:ext cx="8520294" cy="1169511"/>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dirty="0">
                <a:solidFill>
                  <a:schemeClr val="dk1"/>
                </a:solidFill>
                <a:latin typeface="Calibri"/>
                <a:ea typeface="Calibri"/>
                <a:cs typeface="Calibri"/>
                <a:sym typeface="Calibri"/>
              </a:rPr>
              <a:t>Why do you think you ‘bit your lip’ before leaving the hall?</a:t>
            </a:r>
          </a:p>
          <a:p>
            <a:pPr marL="0" marR="0" lvl="0" indent="0" algn="l" rtl="0">
              <a:spcBef>
                <a:spcPts val="0"/>
              </a:spcBef>
              <a:spcAft>
                <a:spcPts val="0"/>
              </a:spcAft>
              <a:buNone/>
            </a:pPr>
            <a:endParaRPr lang="en-GB" dirty="0">
              <a:solidFill>
                <a:schemeClr val="dk1"/>
              </a:solidFill>
              <a:latin typeface="Calibri"/>
              <a:ea typeface="Calibri"/>
              <a:cs typeface="Calibri"/>
              <a:sym typeface="Calibri"/>
            </a:endParaRPr>
          </a:p>
          <a:p>
            <a:pPr marL="0" marR="0" lvl="0" indent="0" algn="l" rtl="0">
              <a:spcBef>
                <a:spcPts val="0"/>
              </a:spcBef>
              <a:spcAft>
                <a:spcPts val="0"/>
              </a:spcAft>
              <a:buNone/>
            </a:pPr>
            <a:r>
              <a:rPr lang="en-GB" dirty="0">
                <a:solidFill>
                  <a:schemeClr val="dk1"/>
                </a:solidFill>
                <a:latin typeface="Calibri"/>
                <a:ea typeface="Calibri"/>
                <a:cs typeface="Calibri"/>
                <a:sym typeface="Calibri"/>
              </a:rPr>
              <a:t>_____________________________________________________________________________________ 		</a:t>
            </a:r>
          </a:p>
          <a:p>
            <a:pPr marL="0" marR="0" lvl="0" indent="0" algn="l" rtl="0">
              <a:spcBef>
                <a:spcPts val="0"/>
              </a:spcBef>
              <a:spcAft>
                <a:spcPts val="0"/>
              </a:spcAft>
              <a:buNone/>
            </a:pPr>
            <a:r>
              <a:rPr lang="en-GB" dirty="0">
                <a:solidFill>
                  <a:schemeClr val="dk1"/>
                </a:solidFill>
                <a:latin typeface="Calibri"/>
                <a:ea typeface="Calibri"/>
                <a:cs typeface="Calibri"/>
                <a:sym typeface="Calibri"/>
              </a:rPr>
              <a:t>_____________________________________________________________________________________ </a:t>
            </a:r>
            <a:endParaRPr lang="en-GB" u="sng" dirty="0">
              <a:solidFill>
                <a:schemeClr val="dk1"/>
              </a:solidFill>
              <a:latin typeface="Calibri"/>
              <a:ea typeface="Calibri"/>
              <a:cs typeface="Calibri"/>
              <a:sym typeface="Calibri"/>
            </a:endParaRPr>
          </a:p>
        </p:txBody>
      </p:sp>
      <p:sp>
        <p:nvSpPr>
          <p:cNvPr id="39" name="Google Shape;39;p3"/>
          <p:cNvSpPr/>
          <p:nvPr/>
        </p:nvSpPr>
        <p:spPr>
          <a:xfrm>
            <a:off x="496619" y="757986"/>
            <a:ext cx="7944048" cy="2693045"/>
          </a:xfrm>
          <a:prstGeom prst="rect">
            <a:avLst/>
          </a:prstGeom>
          <a:solidFill>
            <a:srgbClr val="F2F2F2"/>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300" dirty="0">
                <a:solidFill>
                  <a:schemeClr val="dk1"/>
                </a:solidFill>
                <a:latin typeface="Calibri"/>
                <a:ea typeface="Calibri"/>
                <a:cs typeface="Calibri"/>
                <a:sym typeface="Calibri"/>
              </a:rPr>
              <a:t>The rain drummed a heavy beat on the roof of the school hall. Wet break, again. You turned to your best friend, Jayden.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“Shall we go on the computers and play </a:t>
            </a:r>
            <a:r>
              <a:rPr lang="en-GB" sz="1300" dirty="0" err="1">
                <a:solidFill>
                  <a:schemeClr val="dk1"/>
                </a:solidFill>
                <a:latin typeface="Calibri"/>
                <a:ea typeface="Calibri"/>
                <a:cs typeface="Calibri"/>
                <a:sym typeface="Calibri"/>
              </a:rPr>
              <a:t>PowerUp</a:t>
            </a:r>
            <a:r>
              <a:rPr lang="en-GB" sz="1300" dirty="0">
                <a:solidFill>
                  <a:schemeClr val="dk1"/>
                </a:solidFill>
                <a:latin typeface="Calibri"/>
                <a:ea typeface="Calibri"/>
                <a:cs typeface="Calibri"/>
                <a:sym typeface="Calibri"/>
              </a:rPr>
              <a:t>?” you asked.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“Why d’you always want to play that babyish internet game?” replied Jayden.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Some nearby children giggled at Jayden’s comment. Your cheeks flushed deep crimson. Why was Jayden being so mean at the moment? It was ever since he had stayed the night at yours and cried all night because he missed his Dad. You hadn’t even cared and had told him not to worry.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“You don’t have to do everything with me, you know? You can make other friends,” Jayden added.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That was it. You bit your lip, turned on your heel and stomped out the hall to the I.T. suite. </a:t>
            </a:r>
            <a:endParaRPr dirty="0"/>
          </a:p>
        </p:txBody>
      </p:sp>
      <p:sp>
        <p:nvSpPr>
          <p:cNvPr id="2" name="Google Shape;55;p4">
            <a:extLst>
              <a:ext uri="{FF2B5EF4-FFF2-40B4-BE49-F238E27FC236}">
                <a16:creationId xmlns:a16="http://schemas.microsoft.com/office/drawing/2014/main" id="{B2864D15-FD38-079C-2C3D-B4D48752C1C6}"/>
              </a:ext>
            </a:extLst>
          </p:cNvPr>
          <p:cNvSpPr txBox="1"/>
          <p:nvPr/>
        </p:nvSpPr>
        <p:spPr>
          <a:xfrm>
            <a:off x="8323106" y="4090068"/>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1 mark</a:t>
            </a:r>
            <a:endParaRPr sz="1100" dirty="0"/>
          </a:p>
        </p:txBody>
      </p:sp>
      <p:sp>
        <p:nvSpPr>
          <p:cNvPr id="3" name="Google Shape;55;p4">
            <a:extLst>
              <a:ext uri="{FF2B5EF4-FFF2-40B4-BE49-F238E27FC236}">
                <a16:creationId xmlns:a16="http://schemas.microsoft.com/office/drawing/2014/main" id="{4CA8BFE6-7AB9-EA7C-3A4B-A9E5A6EC9379}"/>
              </a:ext>
            </a:extLst>
          </p:cNvPr>
          <p:cNvSpPr txBox="1"/>
          <p:nvPr/>
        </p:nvSpPr>
        <p:spPr>
          <a:xfrm>
            <a:off x="8323106" y="5015579"/>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a:solidFill>
                  <a:srgbClr val="7F7F7F"/>
                </a:solidFill>
                <a:latin typeface="Calibri"/>
                <a:ea typeface="Calibri"/>
                <a:cs typeface="Calibri"/>
                <a:sym typeface="Calibri"/>
              </a:rPr>
              <a:t>1 mark</a:t>
            </a:r>
            <a:endParaRPr sz="1100"/>
          </a:p>
        </p:txBody>
      </p:sp>
      <p:sp>
        <p:nvSpPr>
          <p:cNvPr id="4" name="Google Shape;55;p4">
            <a:extLst>
              <a:ext uri="{FF2B5EF4-FFF2-40B4-BE49-F238E27FC236}">
                <a16:creationId xmlns:a16="http://schemas.microsoft.com/office/drawing/2014/main" id="{C65B931E-694E-45EE-DCAC-C8A8BFDB90DD}"/>
              </a:ext>
            </a:extLst>
          </p:cNvPr>
          <p:cNvSpPr txBox="1"/>
          <p:nvPr/>
        </p:nvSpPr>
        <p:spPr>
          <a:xfrm>
            <a:off x="8350120" y="6353380"/>
            <a:ext cx="800361"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2 marks</a:t>
            </a:r>
            <a:endParaRPr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Google Shape;45;p4"/>
          <p:cNvSpPr/>
          <p:nvPr/>
        </p:nvSpPr>
        <p:spPr>
          <a:xfrm>
            <a:off x="589435" y="716768"/>
            <a:ext cx="7725514" cy="2693045"/>
          </a:xfrm>
          <a:prstGeom prst="rect">
            <a:avLst/>
          </a:prstGeom>
          <a:solidFill>
            <a:srgbClr val="F2F2F2"/>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300" dirty="0">
                <a:solidFill>
                  <a:schemeClr val="dk1"/>
                </a:solidFill>
                <a:latin typeface="Calibri"/>
                <a:ea typeface="Calibri"/>
                <a:cs typeface="Calibri"/>
                <a:sym typeface="Calibri"/>
              </a:rPr>
              <a:t>Finding a seat at the remaining free computer, you logged onto </a:t>
            </a:r>
            <a:r>
              <a:rPr lang="en-GB" sz="1300" dirty="0" err="1">
                <a:solidFill>
                  <a:schemeClr val="dk1"/>
                </a:solidFill>
                <a:latin typeface="Calibri"/>
                <a:ea typeface="Calibri"/>
                <a:cs typeface="Calibri"/>
                <a:sym typeface="Calibri"/>
              </a:rPr>
              <a:t>PowerUp</a:t>
            </a:r>
            <a:r>
              <a:rPr lang="en-GB" sz="1300" dirty="0">
                <a:solidFill>
                  <a:schemeClr val="dk1"/>
                </a:solidFill>
                <a:latin typeface="Calibri"/>
                <a:ea typeface="Calibri"/>
                <a:cs typeface="Calibri"/>
                <a:sym typeface="Calibri"/>
              </a:rPr>
              <a:t>. A private message flashed up from another player called ‘</a:t>
            </a:r>
            <a:r>
              <a:rPr lang="en-GB" sz="1300" dirty="0" err="1">
                <a:solidFill>
                  <a:schemeClr val="dk1"/>
                </a:solidFill>
                <a:latin typeface="Calibri"/>
                <a:ea typeface="Calibri"/>
                <a:cs typeface="Calibri"/>
                <a:sym typeface="Calibri"/>
              </a:rPr>
              <a:t>EagleEye</a:t>
            </a:r>
            <a:r>
              <a:rPr lang="en-GB" sz="1300" dirty="0">
                <a:solidFill>
                  <a:schemeClr val="dk1"/>
                </a:solidFill>
                <a:latin typeface="Calibri"/>
                <a:ea typeface="Calibri"/>
                <a:cs typeface="Calibri"/>
                <a:sym typeface="Calibri"/>
              </a:rPr>
              <a:t>’: </a:t>
            </a:r>
            <a:r>
              <a:rPr lang="en-GB" sz="1300" i="1" dirty="0">
                <a:solidFill>
                  <a:schemeClr val="dk1"/>
                </a:solidFill>
                <a:latin typeface="Calibri"/>
                <a:ea typeface="Calibri"/>
                <a:cs typeface="Calibri"/>
                <a:sym typeface="Calibri"/>
              </a:rPr>
              <a:t>Hey, want to play? </a:t>
            </a:r>
            <a:endParaRPr sz="13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Your usual friends were not online. You looked at </a:t>
            </a:r>
            <a:r>
              <a:rPr lang="en-GB" sz="1300" dirty="0" err="1">
                <a:solidFill>
                  <a:schemeClr val="dk1"/>
                </a:solidFill>
                <a:latin typeface="Calibri"/>
                <a:ea typeface="Calibri"/>
                <a:cs typeface="Calibri"/>
                <a:sym typeface="Calibri"/>
              </a:rPr>
              <a:t>EagleEye’s</a:t>
            </a:r>
            <a:r>
              <a:rPr lang="en-GB" sz="1300" dirty="0">
                <a:solidFill>
                  <a:schemeClr val="dk1"/>
                </a:solidFill>
                <a:latin typeface="Calibri"/>
                <a:ea typeface="Calibri"/>
                <a:cs typeface="Calibri"/>
                <a:sym typeface="Calibri"/>
              </a:rPr>
              <a:t> profile and could see you had lots of mutual friends, including Jayden. You responded: </a:t>
            </a:r>
            <a:r>
              <a:rPr lang="en-GB" sz="1300" i="1" dirty="0">
                <a:solidFill>
                  <a:schemeClr val="dk1"/>
                </a:solidFill>
                <a:latin typeface="Calibri"/>
                <a:ea typeface="Calibri"/>
                <a:cs typeface="Calibri"/>
                <a:sym typeface="Calibri"/>
              </a:rPr>
              <a:t>Hi. How d’you know Jayden?</a:t>
            </a:r>
            <a:endParaRPr sz="13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i="1" dirty="0">
                <a:solidFill>
                  <a:schemeClr val="dk1"/>
                </a:solidFill>
                <a:latin typeface="Calibri"/>
                <a:ea typeface="Calibri"/>
                <a:cs typeface="Calibri"/>
                <a:sym typeface="Calibri"/>
              </a:rPr>
              <a:t> </a:t>
            </a:r>
            <a:endParaRPr sz="13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i="1" dirty="0">
                <a:solidFill>
                  <a:schemeClr val="dk1"/>
                </a:solidFill>
                <a:latin typeface="Calibri"/>
                <a:ea typeface="Calibri"/>
                <a:cs typeface="Calibri"/>
                <a:sym typeface="Calibri"/>
              </a:rPr>
              <a:t>My cousin went to nursery with him. What’s he like?, </a:t>
            </a:r>
            <a:r>
              <a:rPr lang="en-GB" sz="1300" dirty="0">
                <a:solidFill>
                  <a:schemeClr val="dk1"/>
                </a:solidFill>
                <a:latin typeface="Calibri"/>
                <a:ea typeface="Calibri"/>
                <a:cs typeface="Calibri"/>
                <a:sym typeface="Calibri"/>
              </a:rPr>
              <a:t>typed Eagle Eye. </a:t>
            </a:r>
            <a:endParaRPr dirty="0"/>
          </a:p>
          <a:p>
            <a:pPr marL="0" marR="0" lvl="0" indent="0" algn="l" rtl="0">
              <a:spcBef>
                <a:spcPts val="0"/>
              </a:spcBef>
              <a:spcAft>
                <a:spcPts val="0"/>
              </a:spcAft>
              <a:buNone/>
            </a:pPr>
            <a:br>
              <a:rPr lang="en-GB" sz="1300" dirty="0">
                <a:solidFill>
                  <a:schemeClr val="dk1"/>
                </a:solidFill>
                <a:latin typeface="Calibri"/>
                <a:ea typeface="Calibri"/>
                <a:cs typeface="Calibri"/>
                <a:sym typeface="Calibri"/>
              </a:rPr>
            </a:br>
            <a:r>
              <a:rPr lang="en-GB" sz="1300" dirty="0">
                <a:solidFill>
                  <a:schemeClr val="dk1"/>
                </a:solidFill>
                <a:latin typeface="Calibri"/>
                <a:ea typeface="Calibri"/>
                <a:cs typeface="Calibri"/>
                <a:sym typeface="Calibri"/>
              </a:rPr>
              <a:t>You paused. Then, remembering what Jayden had just said to you, a fresh flush of fury swept down your body from your head to your toes. </a:t>
            </a:r>
            <a:endParaRPr dirty="0"/>
          </a:p>
          <a:p>
            <a:pPr marL="0" marR="0" lvl="0" indent="0" algn="l" rtl="0">
              <a:spcBef>
                <a:spcPts val="0"/>
              </a:spcBef>
              <a:spcAft>
                <a:spcPts val="0"/>
              </a:spcAft>
              <a:buNone/>
            </a:pPr>
            <a:r>
              <a:rPr lang="en-GB" sz="13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r>
              <a:rPr lang="en-GB" sz="1300" i="1" dirty="0">
                <a:solidFill>
                  <a:schemeClr val="dk1"/>
                </a:solidFill>
                <a:latin typeface="Calibri"/>
                <a:ea typeface="Calibri"/>
                <a:cs typeface="Calibri"/>
                <a:sym typeface="Calibri"/>
              </a:rPr>
              <a:t>He’s mean. And he leaves me out. And he cries like a baby if he stays the night in someone else’s house. </a:t>
            </a:r>
            <a:r>
              <a:rPr lang="en-GB" sz="1300" dirty="0">
                <a:solidFill>
                  <a:schemeClr val="dk1"/>
                </a:solidFill>
                <a:latin typeface="Calibri"/>
                <a:ea typeface="Calibri"/>
                <a:cs typeface="Calibri"/>
                <a:sym typeface="Calibri"/>
              </a:rPr>
              <a:t>You hesitated for a moment, looked at the message again and finally pressed send. </a:t>
            </a:r>
            <a:endParaRPr dirty="0"/>
          </a:p>
        </p:txBody>
      </p:sp>
      <p:sp>
        <p:nvSpPr>
          <p:cNvPr id="46" name="Google Shape;46;p4"/>
          <p:cNvSpPr/>
          <p:nvPr/>
        </p:nvSpPr>
        <p:spPr>
          <a:xfrm>
            <a:off x="319027" y="3619821"/>
            <a:ext cx="209550" cy="369887"/>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4</a:t>
            </a:r>
            <a:endParaRPr sz="1800">
              <a:solidFill>
                <a:srgbClr val="FFFFFF"/>
              </a:solidFill>
              <a:latin typeface="Calibri"/>
              <a:ea typeface="Calibri"/>
              <a:cs typeface="Calibri"/>
              <a:sym typeface="Calibri"/>
            </a:endParaRPr>
          </a:p>
        </p:txBody>
      </p:sp>
      <p:sp>
        <p:nvSpPr>
          <p:cNvPr id="47" name="Google Shape;47;p4"/>
          <p:cNvSpPr/>
          <p:nvPr/>
        </p:nvSpPr>
        <p:spPr>
          <a:xfrm>
            <a:off x="760149" y="3547924"/>
            <a:ext cx="8172450" cy="1508065"/>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i="1" dirty="0">
                <a:solidFill>
                  <a:schemeClr val="dk1"/>
                </a:solidFill>
                <a:latin typeface="Calibri"/>
                <a:ea typeface="Calibri"/>
                <a:cs typeface="Calibri"/>
                <a:sym typeface="Calibri"/>
              </a:rPr>
              <a:t>…and could see you had lots of mutual friends…</a:t>
            </a:r>
            <a:endParaRPr dirty="0"/>
          </a:p>
          <a:p>
            <a:pPr marL="0" marR="0" lvl="0" indent="0" algn="l" rtl="0">
              <a:spcBef>
                <a:spcPts val="0"/>
              </a:spcBef>
              <a:spcAft>
                <a:spcPts val="0"/>
              </a:spcAft>
              <a:buNone/>
            </a:pPr>
            <a:endParaRPr sz="1100" b="1" i="1"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Which word is closest in meaning to ‘mutual’? </a:t>
            </a:r>
            <a:endParaRPr sz="1400" dirty="0">
              <a:solidFill>
                <a:schemeClr val="dk1"/>
              </a:solidFill>
              <a:latin typeface="Calibri"/>
              <a:ea typeface="Calibri"/>
              <a:cs typeface="Calibri"/>
              <a:sym typeface="Calibri"/>
            </a:endParaRPr>
          </a:p>
          <a:p>
            <a:pPr marL="0" marR="0" lvl="0" indent="0" algn="l" rtl="0">
              <a:spcBef>
                <a:spcPts val="0"/>
              </a:spcBef>
              <a:spcAft>
                <a:spcPts val="0"/>
              </a:spcAft>
              <a:buNone/>
            </a:pPr>
            <a:endParaRPr sz="16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several	         shared	                     close	</a:t>
            </a:r>
            <a:r>
              <a:rPr lang="en-GB" dirty="0">
                <a:solidFill>
                  <a:schemeClr val="dk1"/>
                </a:solidFill>
                <a:latin typeface="Calibri"/>
                <a:ea typeface="Calibri"/>
                <a:cs typeface="Calibri"/>
                <a:sym typeface="Calibri"/>
              </a:rPr>
              <a:t>          </a:t>
            </a:r>
            <a:r>
              <a:rPr lang="en-GB" sz="1400" dirty="0">
                <a:solidFill>
                  <a:schemeClr val="dk1"/>
                </a:solidFill>
                <a:latin typeface="Calibri"/>
                <a:ea typeface="Calibri"/>
                <a:cs typeface="Calibri"/>
                <a:sym typeface="Calibri"/>
              </a:rPr>
              <a:t>best		          	                                         </a:t>
            </a:r>
            <a:r>
              <a:rPr lang="en-GB" sz="1800" dirty="0">
                <a:solidFill>
                  <a:schemeClr val="dk1"/>
                </a:solidFill>
                <a:latin typeface="Calibri"/>
                <a:ea typeface="Calibri"/>
                <a:cs typeface="Calibri"/>
                <a:sym typeface="Calibri"/>
              </a:rPr>
              <a:t>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48" name="Google Shape;48;p4"/>
          <p:cNvSpPr/>
          <p:nvPr/>
        </p:nvSpPr>
        <p:spPr>
          <a:xfrm>
            <a:off x="5240867" y="4419230"/>
            <a:ext cx="322263" cy="322263"/>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49" name="Google Shape;49;p4"/>
          <p:cNvSpPr/>
          <p:nvPr/>
        </p:nvSpPr>
        <p:spPr>
          <a:xfrm>
            <a:off x="3929562" y="4441640"/>
            <a:ext cx="322262" cy="322262"/>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50" name="Google Shape;50;p4"/>
          <p:cNvSpPr/>
          <p:nvPr/>
        </p:nvSpPr>
        <p:spPr>
          <a:xfrm>
            <a:off x="2723764" y="4419231"/>
            <a:ext cx="322262" cy="322262"/>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51" name="Google Shape;51;p4"/>
          <p:cNvSpPr/>
          <p:nvPr/>
        </p:nvSpPr>
        <p:spPr>
          <a:xfrm>
            <a:off x="1478051" y="4419231"/>
            <a:ext cx="322263" cy="322262"/>
          </a:xfrm>
          <a:prstGeom prst="rect">
            <a:avLst/>
          </a:prstGeom>
          <a:noFill/>
          <a:ln w="9525" cap="flat" cmpd="sng">
            <a:solidFill>
              <a:srgbClr val="000000"/>
            </a:solidFill>
            <a:prstDash val="solid"/>
            <a:round/>
            <a:headEnd type="none" w="sm" len="sm"/>
            <a:tailEnd type="none" w="sm" len="sm"/>
          </a:ln>
        </p:spPr>
        <p:txBody>
          <a:bodyPr spcFirstLastPara="1" wrap="square" lIns="45700" tIns="45700" rIns="45700"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52" name="Google Shape;52;p4"/>
          <p:cNvSpPr/>
          <p:nvPr/>
        </p:nvSpPr>
        <p:spPr>
          <a:xfrm>
            <a:off x="350748" y="4980602"/>
            <a:ext cx="209550" cy="369887"/>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5</a:t>
            </a:r>
            <a:endParaRPr sz="1800">
              <a:solidFill>
                <a:srgbClr val="FFFFFF"/>
              </a:solidFill>
              <a:latin typeface="Calibri"/>
              <a:ea typeface="Calibri"/>
              <a:cs typeface="Calibri"/>
              <a:sym typeface="Calibri"/>
            </a:endParaRPr>
          </a:p>
        </p:txBody>
      </p:sp>
      <p:graphicFrame>
        <p:nvGraphicFramePr>
          <p:cNvPr id="53" name="Google Shape;53;p4"/>
          <p:cNvGraphicFramePr/>
          <p:nvPr>
            <p:extLst>
              <p:ext uri="{D42A27DB-BD31-4B8C-83A1-F6EECF244321}">
                <p14:modId xmlns:p14="http://schemas.microsoft.com/office/powerpoint/2010/main" val="1797107635"/>
              </p:ext>
            </p:extLst>
          </p:nvPr>
        </p:nvGraphicFramePr>
        <p:xfrm>
          <a:off x="760149" y="5135905"/>
          <a:ext cx="7096125" cy="1494749"/>
        </p:xfrm>
        <a:graphic>
          <a:graphicData uri="http://schemas.openxmlformats.org/drawingml/2006/table">
            <a:tbl>
              <a:tblPr>
                <a:noFill/>
                <a:tableStyleId>{24289A20-FA1E-4CE3-8207-D136D81E28CF}</a:tableStyleId>
              </a:tblPr>
              <a:tblGrid>
                <a:gridCol w="5335525">
                  <a:extLst>
                    <a:ext uri="{9D8B030D-6E8A-4147-A177-3AD203B41FA5}">
                      <a16:colId xmlns:a16="http://schemas.microsoft.com/office/drawing/2014/main" val="20000"/>
                    </a:ext>
                  </a:extLst>
                </a:gridCol>
                <a:gridCol w="936100">
                  <a:extLst>
                    <a:ext uri="{9D8B030D-6E8A-4147-A177-3AD203B41FA5}">
                      <a16:colId xmlns:a16="http://schemas.microsoft.com/office/drawing/2014/main" val="20001"/>
                    </a:ext>
                  </a:extLst>
                </a:gridCol>
                <a:gridCol w="824500">
                  <a:extLst>
                    <a:ext uri="{9D8B030D-6E8A-4147-A177-3AD203B41FA5}">
                      <a16:colId xmlns:a16="http://schemas.microsoft.com/office/drawing/2014/main" val="20002"/>
                    </a:ext>
                  </a:extLst>
                </a:gridCol>
              </a:tblGrid>
              <a:tr h="324125">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9050"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9050" cap="flat" cmpd="sng">
                      <a:solidFill>
                        <a:srgbClr val="FFFFFF"/>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GB" sz="1200" b="1" u="none" strike="noStrike" cap="none">
                          <a:latin typeface="Calibri" panose="020F0502020204030204" pitchFamily="34" charset="0"/>
                          <a:cs typeface="Calibri" panose="020F0502020204030204" pitchFamily="34" charset="0"/>
                        </a:rPr>
                        <a:t>True</a:t>
                      </a:r>
                      <a:endParaRPr sz="1200" b="1"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ctr" rtl="0">
                        <a:spcBef>
                          <a:spcPts val="0"/>
                        </a:spcBef>
                        <a:spcAft>
                          <a:spcPts val="0"/>
                        </a:spcAft>
                        <a:buNone/>
                      </a:pPr>
                      <a:r>
                        <a:rPr lang="en-GB" sz="1200" b="1" u="none" strike="noStrike" cap="none">
                          <a:latin typeface="Calibri" panose="020F0502020204030204" pitchFamily="34" charset="0"/>
                          <a:cs typeface="Calibri" panose="020F0502020204030204" pitchFamily="34" charset="0"/>
                        </a:rPr>
                        <a:t>False</a:t>
                      </a:r>
                      <a:endParaRPr sz="1200" b="1"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extLst>
                  <a:ext uri="{0D108BD9-81ED-4DB2-BD59-A6C34878D82A}">
                    <a16:rowId xmlns:a16="http://schemas.microsoft.com/office/drawing/2014/main" val="10000"/>
                  </a:ext>
                </a:extLst>
              </a:tr>
              <a:tr h="271826">
                <a:tc>
                  <a:txBody>
                    <a:bodyPr/>
                    <a:lstStyle/>
                    <a:p>
                      <a:pPr marL="0" marR="0" lvl="0" indent="0" algn="l" rtl="0">
                        <a:spcBef>
                          <a:spcPts val="0"/>
                        </a:spcBef>
                        <a:spcAft>
                          <a:spcPts val="0"/>
                        </a:spcAft>
                        <a:buNone/>
                      </a:pPr>
                      <a:r>
                        <a:rPr lang="en-GB" sz="1200" u="none" strike="noStrike" cap="none" dirty="0">
                          <a:latin typeface="Calibri" panose="020F0502020204030204" pitchFamily="34" charset="0"/>
                          <a:cs typeface="Calibri" panose="020F0502020204030204" pitchFamily="34" charset="0"/>
                        </a:rPr>
                        <a:t>There was only one available computer in the I.T. suite.</a:t>
                      </a:r>
                      <a:endParaRPr sz="1200" u="none" strike="noStrike" cap="none" dirty="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r>
                        <a:rPr lang="en-GB" sz="1200" u="none" strike="noStrike" cap="none">
                          <a:latin typeface="Calibri" panose="020F0502020204030204" pitchFamily="34" charset="0"/>
                          <a:cs typeface="Calibri" panose="020F0502020204030204" pitchFamily="34" charset="0"/>
                        </a:rPr>
                        <a:t>           </a:t>
                      </a:r>
                      <a:endParaRPr sz="120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09730">
                <a:tc>
                  <a:txBody>
                    <a:bodyPr/>
                    <a:lstStyle/>
                    <a:p>
                      <a:pPr marL="0" marR="0" lvl="0" indent="0" algn="l" rtl="0">
                        <a:spcBef>
                          <a:spcPts val="0"/>
                        </a:spcBef>
                        <a:spcAft>
                          <a:spcPts val="0"/>
                        </a:spcAft>
                        <a:buNone/>
                      </a:pPr>
                      <a:r>
                        <a:rPr lang="en-GB" sz="1200" u="none" strike="noStrike" cap="none">
                          <a:latin typeface="Calibri" panose="020F0502020204030204" pitchFamily="34" charset="0"/>
                          <a:cs typeface="Calibri" panose="020F0502020204030204" pitchFamily="34" charset="0"/>
                        </a:rPr>
                        <a:t>EagleEye’s cousin definitely went to nursery with Jayden.</a:t>
                      </a: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12234">
                <a:tc>
                  <a:txBody>
                    <a:bodyPr/>
                    <a:lstStyle/>
                    <a:p>
                      <a:pPr marL="0" marR="0" lvl="0" indent="0" algn="l" rtl="0">
                        <a:spcBef>
                          <a:spcPts val="0"/>
                        </a:spcBef>
                        <a:spcAft>
                          <a:spcPts val="0"/>
                        </a:spcAft>
                        <a:buNone/>
                      </a:pPr>
                      <a:r>
                        <a:rPr lang="en-GB" sz="1200" u="none" strike="noStrike" cap="none">
                          <a:latin typeface="Calibri" panose="020F0502020204030204" pitchFamily="34" charset="0"/>
                          <a:cs typeface="Calibri" panose="020F0502020204030204" pitchFamily="34" charset="0"/>
                        </a:rPr>
                        <a:t>Your anger was triggered by the memory of what Jayden had just said.</a:t>
                      </a: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67501">
                <a:tc>
                  <a:txBody>
                    <a:bodyPr/>
                    <a:lstStyle/>
                    <a:p>
                      <a:pPr marL="0" marR="0" lvl="0" indent="0" algn="l" rtl="0">
                        <a:spcBef>
                          <a:spcPts val="0"/>
                        </a:spcBef>
                        <a:spcAft>
                          <a:spcPts val="0"/>
                        </a:spcAft>
                        <a:buNone/>
                      </a:pPr>
                      <a:r>
                        <a:rPr lang="en-GB" sz="1200" u="none" strike="noStrike" cap="none">
                          <a:latin typeface="Calibri" panose="020F0502020204030204" pitchFamily="34" charset="0"/>
                          <a:cs typeface="Calibri" panose="020F0502020204030204" pitchFamily="34" charset="0"/>
                        </a:rPr>
                        <a:t>You sent the final message to EagleEye without pausing.</a:t>
                      </a: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endParaRPr sz="12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200" u="none" strike="noStrike" cap="none" dirty="0">
                        <a:latin typeface="Calibri" panose="020F0502020204030204" pitchFamily="34" charset="0"/>
                        <a:cs typeface="Calibri" panose="020F0502020204030204" pitchFamily="34" charset="0"/>
                      </a:endParaRPr>
                    </a:p>
                  </a:txBody>
                  <a:tcPr marL="45725" marR="45725" marT="45725" marB="457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54" name="Google Shape;54;p4"/>
          <p:cNvSpPr/>
          <p:nvPr/>
        </p:nvSpPr>
        <p:spPr>
          <a:xfrm>
            <a:off x="747401" y="4990075"/>
            <a:ext cx="8172450" cy="307777"/>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dirty="0">
                <a:solidFill>
                  <a:schemeClr val="dk1"/>
                </a:solidFill>
                <a:latin typeface="Calibri"/>
                <a:ea typeface="Calibri"/>
                <a:cs typeface="Calibri"/>
                <a:sym typeface="Calibri"/>
              </a:rPr>
              <a:t>Tick </a:t>
            </a:r>
            <a:r>
              <a:rPr lang="en-GB" sz="1400" b="1" dirty="0">
                <a:solidFill>
                  <a:schemeClr val="dk1"/>
                </a:solidFill>
                <a:latin typeface="Calibri"/>
                <a:ea typeface="Calibri"/>
                <a:cs typeface="Calibri"/>
                <a:sym typeface="Calibri"/>
              </a:rPr>
              <a:t>true</a:t>
            </a:r>
            <a:r>
              <a:rPr lang="en-GB" sz="1400" dirty="0">
                <a:solidFill>
                  <a:schemeClr val="dk1"/>
                </a:solidFill>
                <a:latin typeface="Calibri"/>
                <a:ea typeface="Calibri"/>
                <a:cs typeface="Calibri"/>
                <a:sym typeface="Calibri"/>
              </a:rPr>
              <a:t> or </a:t>
            </a:r>
            <a:r>
              <a:rPr lang="en-GB" sz="1400" b="1" dirty="0">
                <a:solidFill>
                  <a:schemeClr val="dk1"/>
                </a:solidFill>
                <a:latin typeface="Calibri"/>
                <a:ea typeface="Calibri"/>
                <a:cs typeface="Calibri"/>
                <a:sym typeface="Calibri"/>
              </a:rPr>
              <a:t>false</a:t>
            </a:r>
            <a:r>
              <a:rPr lang="en-GB" sz="1400" dirty="0">
                <a:solidFill>
                  <a:schemeClr val="dk1"/>
                </a:solidFill>
                <a:latin typeface="Calibri"/>
                <a:ea typeface="Calibri"/>
                <a:cs typeface="Calibri"/>
                <a:sym typeface="Calibri"/>
              </a:rPr>
              <a:t> for each of these statements.  </a:t>
            </a:r>
            <a:endParaRPr sz="1800" dirty="0">
              <a:solidFill>
                <a:schemeClr val="dk1"/>
              </a:solidFill>
              <a:latin typeface="Calibri"/>
              <a:ea typeface="Calibri"/>
              <a:cs typeface="Calibri"/>
              <a:sym typeface="Calibri"/>
            </a:endParaRPr>
          </a:p>
        </p:txBody>
      </p:sp>
      <p:sp>
        <p:nvSpPr>
          <p:cNvPr id="55" name="Google Shape;55;p4"/>
          <p:cNvSpPr txBox="1"/>
          <p:nvPr/>
        </p:nvSpPr>
        <p:spPr>
          <a:xfrm>
            <a:off x="8278516" y="4486136"/>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a:solidFill>
                  <a:srgbClr val="7F7F7F"/>
                </a:solidFill>
                <a:latin typeface="Calibri"/>
                <a:ea typeface="Calibri"/>
                <a:cs typeface="Calibri"/>
                <a:sym typeface="Calibri"/>
              </a:rPr>
              <a:t>1 mark</a:t>
            </a:r>
            <a:endParaRPr sz="1100"/>
          </a:p>
        </p:txBody>
      </p:sp>
      <p:sp>
        <p:nvSpPr>
          <p:cNvPr id="56" name="Google Shape;56;p4"/>
          <p:cNvSpPr txBox="1"/>
          <p:nvPr/>
        </p:nvSpPr>
        <p:spPr>
          <a:xfrm>
            <a:off x="8278516" y="6347196"/>
            <a:ext cx="619080"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1 mark</a:t>
            </a:r>
            <a:endParaRPr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5"/>
          <p:cNvSpPr/>
          <p:nvPr/>
        </p:nvSpPr>
        <p:spPr>
          <a:xfrm>
            <a:off x="532504" y="759731"/>
            <a:ext cx="7893050" cy="2092881"/>
          </a:xfrm>
          <a:prstGeom prst="rect">
            <a:avLst/>
          </a:prstGeom>
          <a:solidFill>
            <a:srgbClr val="F2F2F2"/>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300">
                <a:solidFill>
                  <a:schemeClr val="dk1"/>
                </a:solidFill>
                <a:latin typeface="Calibri"/>
                <a:ea typeface="Calibri"/>
                <a:cs typeface="Calibri"/>
                <a:sym typeface="Calibri"/>
              </a:rPr>
              <a:t>You immediately felt a pang of remorse. You should not have disclosed private information about Jayden, let alone to a stranger. You quickly closed the chat window and looked guiltily around the I.T. suite. You weren’t even meant to be on an internet game in school. </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1300" i="1">
                <a:solidFill>
                  <a:schemeClr val="dk1"/>
                </a:solidFill>
                <a:latin typeface="Calibri"/>
                <a:ea typeface="Calibri"/>
                <a:cs typeface="Calibri"/>
                <a:sym typeface="Calibri"/>
              </a:rPr>
              <a:t>Ding! Ding! </a:t>
            </a:r>
            <a:r>
              <a:rPr lang="en-GB" sz="1300">
                <a:solidFill>
                  <a:schemeClr val="dk1"/>
                </a:solidFill>
                <a:latin typeface="Calibri"/>
                <a:ea typeface="Calibri"/>
                <a:cs typeface="Calibri"/>
                <a:sym typeface="Calibri"/>
              </a:rPr>
              <a:t>Two messages from EagleEye in quick succession. You took a breath and opened them. </a:t>
            </a:r>
            <a:endParaRPr/>
          </a:p>
          <a:p>
            <a:pPr marL="0" marR="0" lvl="0" indent="0" algn="l" rtl="0">
              <a:spcBef>
                <a:spcPts val="0"/>
              </a:spcBef>
              <a:spcAft>
                <a:spcPts val="0"/>
              </a:spcAft>
              <a:buNone/>
            </a:pPr>
            <a:endParaRPr sz="1300" i="1">
              <a:solidFill>
                <a:schemeClr val="dk1"/>
              </a:solidFill>
              <a:latin typeface="Calibri"/>
              <a:ea typeface="Calibri"/>
              <a:cs typeface="Calibri"/>
              <a:sym typeface="Calibri"/>
            </a:endParaRPr>
          </a:p>
          <a:p>
            <a:pPr marL="0" marR="0" lvl="0" indent="0" algn="l" rtl="0">
              <a:spcBef>
                <a:spcPts val="0"/>
              </a:spcBef>
              <a:spcAft>
                <a:spcPts val="0"/>
              </a:spcAft>
              <a:buNone/>
            </a:pPr>
            <a:r>
              <a:rPr lang="en-GB" sz="1300" i="1">
                <a:solidFill>
                  <a:schemeClr val="dk1"/>
                </a:solidFill>
                <a:latin typeface="Calibri"/>
                <a:ea typeface="Calibri"/>
                <a:cs typeface="Calibri"/>
                <a:sym typeface="Calibri"/>
              </a:rPr>
              <a:t>Some friend Jayden is! </a:t>
            </a:r>
            <a:r>
              <a:rPr lang="en-GB" sz="1300">
                <a:solidFill>
                  <a:schemeClr val="dk1"/>
                </a:solidFill>
                <a:latin typeface="Calibri"/>
                <a:ea typeface="Calibri"/>
                <a:cs typeface="Calibri"/>
                <a:sym typeface="Calibri"/>
              </a:rPr>
              <a:t>read his first message, and then: </a:t>
            </a:r>
            <a:r>
              <a:rPr lang="en-GB" sz="1300" i="1">
                <a:solidFill>
                  <a:schemeClr val="dk1"/>
                </a:solidFill>
                <a:latin typeface="Calibri"/>
                <a:ea typeface="Calibri"/>
                <a:cs typeface="Calibri"/>
                <a:sym typeface="Calibri"/>
              </a:rPr>
              <a:t>Maybe we should get our revenge…</a:t>
            </a: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You replied: </a:t>
            </a:r>
            <a:r>
              <a:rPr lang="en-GB" sz="1300" i="1">
                <a:solidFill>
                  <a:schemeClr val="dk1"/>
                </a:solidFill>
                <a:latin typeface="Calibri"/>
                <a:ea typeface="Calibri"/>
                <a:cs typeface="Calibri"/>
                <a:sym typeface="Calibri"/>
              </a:rPr>
              <a:t>I shouldn’t have said that. Don’t tell anyone, OK? </a:t>
            </a: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i="1">
                <a:solidFill>
                  <a:schemeClr val="dk1"/>
                </a:solidFill>
                <a:latin typeface="Calibri"/>
                <a:ea typeface="Calibri"/>
                <a:cs typeface="Calibri"/>
                <a:sym typeface="Calibri"/>
              </a:rPr>
              <a:t> </a:t>
            </a:r>
            <a:endParaRPr sz="1300">
              <a:solidFill>
                <a:schemeClr val="dk1"/>
              </a:solidFill>
              <a:latin typeface="Calibri"/>
              <a:ea typeface="Calibri"/>
              <a:cs typeface="Calibri"/>
              <a:sym typeface="Calibri"/>
            </a:endParaRPr>
          </a:p>
        </p:txBody>
      </p:sp>
      <p:sp>
        <p:nvSpPr>
          <p:cNvPr id="62" name="Google Shape;62;p5"/>
          <p:cNvSpPr/>
          <p:nvPr/>
        </p:nvSpPr>
        <p:spPr>
          <a:xfrm>
            <a:off x="328588" y="3178716"/>
            <a:ext cx="209550" cy="368300"/>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6</a:t>
            </a:r>
            <a:endParaRPr sz="1800">
              <a:solidFill>
                <a:srgbClr val="FFFFFF"/>
              </a:solidFill>
              <a:latin typeface="Calibri"/>
              <a:ea typeface="Calibri"/>
              <a:cs typeface="Calibri"/>
              <a:sym typeface="Calibri"/>
            </a:endParaRPr>
          </a:p>
        </p:txBody>
      </p:sp>
      <p:sp>
        <p:nvSpPr>
          <p:cNvPr id="63" name="Google Shape;63;p5"/>
          <p:cNvSpPr/>
          <p:nvPr/>
        </p:nvSpPr>
        <p:spPr>
          <a:xfrm>
            <a:off x="740617" y="3086211"/>
            <a:ext cx="8321089" cy="1384954"/>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dirty="0">
                <a:solidFill>
                  <a:schemeClr val="dk1"/>
                </a:solidFill>
                <a:latin typeface="Calibri"/>
                <a:ea typeface="Calibri"/>
                <a:cs typeface="Calibri"/>
                <a:sym typeface="Calibri"/>
              </a:rPr>
              <a:t>Why did you immediately feel ‘a pang of remorse’? </a:t>
            </a:r>
          </a:p>
          <a:p>
            <a:pPr marL="0" marR="0" lvl="0" indent="0" algn="l" rtl="0">
              <a:spcBef>
                <a:spcPts val="0"/>
              </a:spcBef>
              <a:spcAft>
                <a:spcPts val="0"/>
              </a:spcAft>
              <a:buNone/>
            </a:pPr>
            <a:endParaRPr lang="en-GB" dirty="0">
              <a:solidFill>
                <a:schemeClr val="dk1"/>
              </a:solidFill>
              <a:latin typeface="Calibri"/>
              <a:cs typeface="Calibri"/>
              <a:sym typeface="Calibri"/>
            </a:endParaRPr>
          </a:p>
          <a:p>
            <a:pPr marL="0" marR="0" lvl="0" indent="0" algn="l" rtl="0">
              <a:spcBef>
                <a:spcPts val="0"/>
              </a:spcBef>
              <a:spcAft>
                <a:spcPts val="0"/>
              </a:spcAft>
              <a:buNone/>
            </a:pPr>
            <a:r>
              <a:rPr lang="en-GB" dirty="0">
                <a:solidFill>
                  <a:schemeClr val="dk1"/>
                </a:solidFill>
                <a:latin typeface="Calibri"/>
                <a:ea typeface="Calibri"/>
                <a:cs typeface="Calibri"/>
                <a:sym typeface="Calibri"/>
              </a:rPr>
              <a:t>_____________________________________________________________________________________ 		</a:t>
            </a:r>
          </a:p>
          <a:p>
            <a:pPr marL="0" marR="0" lvl="0" indent="0" algn="l" rtl="0">
              <a:spcBef>
                <a:spcPts val="0"/>
              </a:spcBef>
              <a:spcAft>
                <a:spcPts val="0"/>
              </a:spcAft>
              <a:buNone/>
            </a:pPr>
            <a:r>
              <a:rPr lang="en-GB" dirty="0">
                <a:solidFill>
                  <a:schemeClr val="dk1"/>
                </a:solidFill>
                <a:latin typeface="Calibri"/>
                <a:ea typeface="Calibri"/>
                <a:cs typeface="Calibri"/>
                <a:sym typeface="Calibri"/>
              </a:rPr>
              <a:t>_____________________________________________________________________________________ </a:t>
            </a:r>
            <a:endParaRPr lang="en-GB" u="sng" dirty="0">
              <a:solidFill>
                <a:schemeClr val="dk1"/>
              </a:solidFill>
              <a:latin typeface="Calibri"/>
              <a:ea typeface="Calibri"/>
              <a:cs typeface="Calibri"/>
              <a:sym typeface="Calibri"/>
            </a:endParaRPr>
          </a:p>
          <a:p>
            <a:pPr marL="0" marR="0" lvl="0" indent="0" algn="l" rtl="0">
              <a:spcBef>
                <a:spcPts val="0"/>
              </a:spcBef>
              <a:spcAft>
                <a:spcPts val="0"/>
              </a:spcAft>
              <a:buNone/>
            </a:pPr>
            <a:endParaRPr dirty="0"/>
          </a:p>
        </p:txBody>
      </p:sp>
      <p:sp>
        <p:nvSpPr>
          <p:cNvPr id="64" name="Google Shape;64;p5"/>
          <p:cNvSpPr/>
          <p:nvPr/>
        </p:nvSpPr>
        <p:spPr>
          <a:xfrm>
            <a:off x="336994" y="4519276"/>
            <a:ext cx="207962" cy="368300"/>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7</a:t>
            </a:r>
            <a:endParaRPr sz="1800">
              <a:solidFill>
                <a:srgbClr val="FFFFFF"/>
              </a:solidFill>
              <a:latin typeface="Calibri"/>
              <a:ea typeface="Calibri"/>
              <a:cs typeface="Calibri"/>
              <a:sym typeface="Calibri"/>
            </a:endParaRPr>
          </a:p>
        </p:txBody>
      </p:sp>
      <p:sp>
        <p:nvSpPr>
          <p:cNvPr id="65" name="Google Shape;65;p5"/>
          <p:cNvSpPr/>
          <p:nvPr/>
        </p:nvSpPr>
        <p:spPr>
          <a:xfrm>
            <a:off x="733715" y="4517900"/>
            <a:ext cx="8327991" cy="2262117"/>
          </a:xfrm>
          <a:prstGeom prst="rect">
            <a:avLst/>
          </a:prstGeom>
          <a:no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400" i="1" dirty="0">
                <a:solidFill>
                  <a:schemeClr val="dk1"/>
                </a:solidFill>
                <a:latin typeface="Calibri"/>
                <a:ea typeface="Calibri"/>
                <a:cs typeface="Calibri"/>
                <a:sym typeface="Calibri"/>
              </a:rPr>
              <a:t>You quickly closed the chat window and looked guiltily around the I.T. suite.</a:t>
            </a:r>
            <a:endParaRPr sz="1400" dirty="0">
              <a:solidFill>
                <a:schemeClr val="dk1"/>
              </a:solidFill>
              <a:latin typeface="Calibri"/>
              <a:ea typeface="Calibri"/>
              <a:cs typeface="Calibri"/>
              <a:sym typeface="Calibri"/>
            </a:endParaRPr>
          </a:p>
          <a:p>
            <a:pPr marL="0" marR="0" lvl="0" indent="0" algn="l" rtl="0">
              <a:spcBef>
                <a:spcPts val="0"/>
              </a:spcBef>
              <a:spcAft>
                <a:spcPts val="0"/>
              </a:spcAft>
              <a:buNone/>
            </a:pPr>
            <a:endParaRPr sz="1000" i="1"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Choose the best words to match the description above. Circle</a:t>
            </a:r>
            <a:r>
              <a:rPr lang="en-GB" sz="1400" b="1" dirty="0">
                <a:solidFill>
                  <a:schemeClr val="dk1"/>
                </a:solidFill>
                <a:latin typeface="Calibri"/>
                <a:ea typeface="Calibri"/>
                <a:cs typeface="Calibri"/>
                <a:sym typeface="Calibri"/>
              </a:rPr>
              <a:t> one word </a:t>
            </a:r>
            <a:r>
              <a:rPr lang="en-GB" sz="1400" dirty="0">
                <a:solidFill>
                  <a:schemeClr val="dk1"/>
                </a:solidFill>
                <a:latin typeface="Calibri"/>
                <a:ea typeface="Calibri"/>
                <a:cs typeface="Calibri"/>
                <a:sym typeface="Calibri"/>
              </a:rPr>
              <a:t>on each line.</a:t>
            </a:r>
            <a:endParaRPr dirty="0"/>
          </a:p>
          <a:p>
            <a:pPr marL="0" marR="0" lvl="0" indent="0" algn="l" rtl="0">
              <a:spcBef>
                <a:spcPts val="0"/>
              </a:spcBef>
              <a:spcAft>
                <a:spcPts val="0"/>
              </a:spcAft>
              <a:buNone/>
            </a:pPr>
            <a:endParaRPr sz="1200" dirty="0">
              <a:solidFill>
                <a:schemeClr val="dk1"/>
              </a:solidFill>
              <a:latin typeface="Calibri"/>
              <a:ea typeface="Calibri"/>
              <a:cs typeface="Calibri"/>
              <a:sym typeface="Calibri"/>
            </a:endParaRPr>
          </a:p>
          <a:p>
            <a:pPr marL="0" marR="0" lvl="0" indent="0" algn="l" rtl="0">
              <a:spcBef>
                <a:spcPts val="0"/>
              </a:spcBef>
              <a:spcAft>
                <a:spcPts val="0"/>
              </a:spcAft>
              <a:buNone/>
            </a:pPr>
            <a:endParaRPr sz="5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You</a:t>
            </a:r>
            <a:endParaRPr dirty="0"/>
          </a:p>
          <a:p>
            <a:pPr marL="0" marR="0" lvl="0" indent="0" algn="l" rtl="0">
              <a:spcBef>
                <a:spcPts val="0"/>
              </a:spcBef>
              <a:spcAft>
                <a:spcPts val="0"/>
              </a:spcAft>
              <a:buNone/>
            </a:pPr>
            <a:endParaRPr sz="1400" dirty="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the chat window and looked													 </a:t>
            </a:r>
            <a:endParaRPr dirty="0"/>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around the I.T.											.</a:t>
            </a:r>
            <a:endParaRPr dirty="0"/>
          </a:p>
        </p:txBody>
      </p:sp>
      <p:sp>
        <p:nvSpPr>
          <p:cNvPr id="66" name="Google Shape;66;p5"/>
          <p:cNvSpPr/>
          <p:nvPr/>
        </p:nvSpPr>
        <p:spPr>
          <a:xfrm>
            <a:off x="3091799" y="5349085"/>
            <a:ext cx="928228"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destroyed</a:t>
            </a:r>
            <a:endParaRPr/>
          </a:p>
        </p:txBody>
      </p:sp>
      <p:sp>
        <p:nvSpPr>
          <p:cNvPr id="67" name="Google Shape;67;p5"/>
          <p:cNvSpPr/>
          <p:nvPr/>
        </p:nvSpPr>
        <p:spPr>
          <a:xfrm>
            <a:off x="6707846" y="5341184"/>
            <a:ext cx="809785"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chemeClr val="dk1"/>
                </a:solidFill>
                <a:latin typeface="Calibri"/>
                <a:ea typeface="Calibri"/>
                <a:cs typeface="Calibri"/>
                <a:sym typeface="Calibri"/>
              </a:rPr>
              <a:t>cleaned</a:t>
            </a:r>
            <a:r>
              <a:rPr lang="en-GB" sz="1400">
                <a:solidFill>
                  <a:srgbClr val="000000"/>
                </a:solidFill>
                <a:latin typeface="Calibri"/>
                <a:ea typeface="Calibri"/>
                <a:cs typeface="Calibri"/>
                <a:sym typeface="Calibri"/>
              </a:rPr>
              <a:t> </a:t>
            </a:r>
            <a:endParaRPr/>
          </a:p>
        </p:txBody>
      </p:sp>
      <p:sp>
        <p:nvSpPr>
          <p:cNvPr id="68" name="Google Shape;68;p5"/>
          <p:cNvSpPr/>
          <p:nvPr/>
        </p:nvSpPr>
        <p:spPr>
          <a:xfrm>
            <a:off x="5604344" y="5346630"/>
            <a:ext cx="842426"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chemeClr val="dk1"/>
                </a:solidFill>
                <a:latin typeface="Calibri"/>
                <a:ea typeface="Calibri"/>
                <a:cs typeface="Calibri"/>
                <a:sym typeface="Calibri"/>
              </a:rPr>
              <a:t>shut</a:t>
            </a:r>
            <a:r>
              <a:rPr lang="en-GB" sz="1400">
                <a:solidFill>
                  <a:srgbClr val="000000"/>
                </a:solidFill>
                <a:latin typeface="Calibri"/>
                <a:ea typeface="Calibri"/>
                <a:cs typeface="Calibri"/>
                <a:sym typeface="Calibri"/>
              </a:rPr>
              <a:t> </a:t>
            </a:r>
            <a:endParaRPr/>
          </a:p>
        </p:txBody>
      </p:sp>
      <p:sp>
        <p:nvSpPr>
          <p:cNvPr id="69" name="Google Shape;69;p5"/>
          <p:cNvSpPr/>
          <p:nvPr/>
        </p:nvSpPr>
        <p:spPr>
          <a:xfrm>
            <a:off x="4387811" y="5349085"/>
            <a:ext cx="842426"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opened</a:t>
            </a:r>
            <a:endParaRPr/>
          </a:p>
        </p:txBody>
      </p:sp>
      <p:sp>
        <p:nvSpPr>
          <p:cNvPr id="70" name="Google Shape;70;p5"/>
          <p:cNvSpPr/>
          <p:nvPr/>
        </p:nvSpPr>
        <p:spPr>
          <a:xfrm>
            <a:off x="3091799" y="5780568"/>
            <a:ext cx="928228"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hopefully</a:t>
            </a:r>
            <a:endParaRPr/>
          </a:p>
        </p:txBody>
      </p:sp>
      <p:sp>
        <p:nvSpPr>
          <p:cNvPr id="71" name="Google Shape;71;p5"/>
          <p:cNvSpPr/>
          <p:nvPr/>
        </p:nvSpPr>
        <p:spPr>
          <a:xfrm>
            <a:off x="6707847" y="5742561"/>
            <a:ext cx="1032505"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a:t>
            </a:r>
            <a:r>
              <a:rPr lang="en-GB" sz="1400">
                <a:solidFill>
                  <a:schemeClr val="dk1"/>
                </a:solidFill>
                <a:latin typeface="Calibri"/>
                <a:ea typeface="Calibri"/>
                <a:cs typeface="Calibri"/>
                <a:sym typeface="Calibri"/>
              </a:rPr>
              <a:t>ashamedly</a:t>
            </a:r>
            <a:endParaRPr sz="1400">
              <a:solidFill>
                <a:srgbClr val="000000"/>
              </a:solidFill>
              <a:latin typeface="Calibri"/>
              <a:ea typeface="Calibri"/>
              <a:cs typeface="Calibri"/>
              <a:sym typeface="Calibri"/>
            </a:endParaRPr>
          </a:p>
        </p:txBody>
      </p:sp>
      <p:sp>
        <p:nvSpPr>
          <p:cNvPr id="72" name="Google Shape;72;p5"/>
          <p:cNvSpPr/>
          <p:nvPr/>
        </p:nvSpPr>
        <p:spPr>
          <a:xfrm>
            <a:off x="5596105" y="5735132"/>
            <a:ext cx="835169"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chemeClr val="dk1"/>
                </a:solidFill>
                <a:latin typeface="Calibri"/>
                <a:ea typeface="Calibri"/>
                <a:cs typeface="Calibri"/>
                <a:sym typeface="Calibri"/>
              </a:rPr>
              <a:t>angrily</a:t>
            </a:r>
            <a:r>
              <a:rPr lang="en-GB" sz="1400">
                <a:solidFill>
                  <a:srgbClr val="000000"/>
                </a:solidFill>
                <a:latin typeface="Calibri"/>
                <a:ea typeface="Calibri"/>
                <a:cs typeface="Calibri"/>
                <a:sym typeface="Calibri"/>
              </a:rPr>
              <a:t> </a:t>
            </a:r>
            <a:endParaRPr/>
          </a:p>
        </p:txBody>
      </p:sp>
      <p:sp>
        <p:nvSpPr>
          <p:cNvPr id="73" name="Google Shape;73;p5"/>
          <p:cNvSpPr/>
          <p:nvPr/>
        </p:nvSpPr>
        <p:spPr>
          <a:xfrm>
            <a:off x="4387812" y="5755826"/>
            <a:ext cx="842426"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sadly</a:t>
            </a:r>
            <a:endParaRPr/>
          </a:p>
        </p:txBody>
      </p:sp>
      <p:sp>
        <p:nvSpPr>
          <p:cNvPr id="74" name="Google Shape;74;p5"/>
          <p:cNvSpPr/>
          <p:nvPr/>
        </p:nvSpPr>
        <p:spPr>
          <a:xfrm>
            <a:off x="3091799" y="6194137"/>
            <a:ext cx="928228"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a:t>
            </a:r>
            <a:r>
              <a:rPr lang="en-GB" sz="1400">
                <a:solidFill>
                  <a:schemeClr val="dk1"/>
                </a:solidFill>
                <a:latin typeface="Calibri"/>
                <a:ea typeface="Calibri"/>
                <a:cs typeface="Calibri"/>
                <a:sym typeface="Calibri"/>
              </a:rPr>
              <a:t>computer</a:t>
            </a:r>
            <a:endParaRPr sz="1400">
              <a:solidFill>
                <a:srgbClr val="000000"/>
              </a:solidFill>
              <a:latin typeface="Calibri"/>
              <a:ea typeface="Calibri"/>
              <a:cs typeface="Calibri"/>
              <a:sym typeface="Calibri"/>
            </a:endParaRPr>
          </a:p>
        </p:txBody>
      </p:sp>
      <p:sp>
        <p:nvSpPr>
          <p:cNvPr id="75" name="Google Shape;75;p5"/>
          <p:cNvSpPr/>
          <p:nvPr/>
        </p:nvSpPr>
        <p:spPr>
          <a:xfrm>
            <a:off x="4387811" y="6182363"/>
            <a:ext cx="842427"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a:t>
            </a:r>
            <a:r>
              <a:rPr lang="en-GB" sz="1400">
                <a:solidFill>
                  <a:schemeClr val="dk1"/>
                </a:solidFill>
                <a:latin typeface="Calibri"/>
                <a:ea typeface="Calibri"/>
                <a:cs typeface="Calibri"/>
                <a:sym typeface="Calibri"/>
              </a:rPr>
              <a:t>room</a:t>
            </a:r>
            <a:endParaRPr sz="1400">
              <a:solidFill>
                <a:srgbClr val="000000"/>
              </a:solidFill>
              <a:latin typeface="Calibri"/>
              <a:ea typeface="Calibri"/>
              <a:cs typeface="Calibri"/>
              <a:sym typeface="Calibri"/>
            </a:endParaRPr>
          </a:p>
        </p:txBody>
      </p:sp>
      <p:sp>
        <p:nvSpPr>
          <p:cNvPr id="76" name="Google Shape;76;p5"/>
          <p:cNvSpPr/>
          <p:nvPr/>
        </p:nvSpPr>
        <p:spPr>
          <a:xfrm>
            <a:off x="5599022" y="6161941"/>
            <a:ext cx="832252"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b="1">
                <a:solidFill>
                  <a:srgbClr val="000000"/>
                </a:solidFill>
                <a:latin typeface="Calibri"/>
                <a:ea typeface="Calibri"/>
                <a:cs typeface="Calibri"/>
                <a:sym typeface="Calibri"/>
              </a:rPr>
              <a:t> </a:t>
            </a:r>
            <a:r>
              <a:rPr lang="en-GB" sz="1400">
                <a:solidFill>
                  <a:srgbClr val="000000"/>
                </a:solidFill>
                <a:latin typeface="Calibri"/>
                <a:ea typeface="Calibri"/>
                <a:cs typeface="Calibri"/>
                <a:sym typeface="Calibri"/>
              </a:rPr>
              <a:t>building</a:t>
            </a:r>
            <a:endParaRPr/>
          </a:p>
        </p:txBody>
      </p:sp>
      <p:sp>
        <p:nvSpPr>
          <p:cNvPr id="77" name="Google Shape;77;p5"/>
          <p:cNvSpPr/>
          <p:nvPr/>
        </p:nvSpPr>
        <p:spPr>
          <a:xfrm>
            <a:off x="6707847" y="6139732"/>
            <a:ext cx="809785" cy="307775"/>
          </a:xfrm>
          <a:prstGeom prst="rect">
            <a:avLst/>
          </a:prstGeom>
          <a:solidFill>
            <a:srgbClr val="FFFFFF"/>
          </a:solidFill>
          <a:ln w="9525" cap="flat" cmpd="sng">
            <a:solidFill>
              <a:schemeClr val="dk1"/>
            </a:solidFill>
            <a:prstDash val="solid"/>
            <a:round/>
            <a:headEnd type="none" w="sm" len="sm"/>
            <a:tailEnd type="none" w="sm" len="sm"/>
          </a:ln>
        </p:spPr>
        <p:txBody>
          <a:bodyPr spcFirstLastPara="1" wrap="square" lIns="45700" tIns="45700" rIns="45700" bIns="45700" anchor="ctr" anchorCtr="0">
            <a:spAutoFit/>
          </a:bodyPr>
          <a:lstStyle/>
          <a:p>
            <a:pPr marL="0" marR="0" lvl="0" indent="0" algn="ctr" rtl="0">
              <a:spcBef>
                <a:spcPts val="0"/>
              </a:spcBef>
              <a:spcAft>
                <a:spcPts val="0"/>
              </a:spcAft>
              <a:buNone/>
            </a:pPr>
            <a:r>
              <a:rPr lang="en-GB" sz="1400">
                <a:solidFill>
                  <a:srgbClr val="000000"/>
                </a:solidFill>
                <a:latin typeface="Calibri"/>
                <a:ea typeface="Calibri"/>
                <a:cs typeface="Calibri"/>
                <a:sym typeface="Calibri"/>
              </a:rPr>
              <a:t> </a:t>
            </a:r>
            <a:r>
              <a:rPr lang="en-GB" sz="1400">
                <a:solidFill>
                  <a:schemeClr val="dk1"/>
                </a:solidFill>
                <a:latin typeface="Calibri"/>
                <a:ea typeface="Calibri"/>
                <a:cs typeface="Calibri"/>
                <a:sym typeface="Calibri"/>
              </a:rPr>
              <a:t>school</a:t>
            </a:r>
            <a:endParaRPr sz="1400">
              <a:solidFill>
                <a:srgbClr val="000000"/>
              </a:solidFill>
              <a:latin typeface="Calibri"/>
              <a:ea typeface="Calibri"/>
              <a:cs typeface="Calibri"/>
              <a:sym typeface="Calibri"/>
            </a:endParaRPr>
          </a:p>
        </p:txBody>
      </p:sp>
      <p:sp>
        <p:nvSpPr>
          <p:cNvPr id="78" name="Google Shape;78;p5"/>
          <p:cNvSpPr txBox="1"/>
          <p:nvPr/>
        </p:nvSpPr>
        <p:spPr>
          <a:xfrm>
            <a:off x="8383122" y="4038323"/>
            <a:ext cx="678584"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2 marks</a:t>
            </a:r>
            <a:endParaRPr sz="1100" dirty="0"/>
          </a:p>
        </p:txBody>
      </p:sp>
      <p:sp>
        <p:nvSpPr>
          <p:cNvPr id="79" name="Google Shape;79;p5"/>
          <p:cNvSpPr txBox="1"/>
          <p:nvPr/>
        </p:nvSpPr>
        <p:spPr>
          <a:xfrm>
            <a:off x="8383122" y="6161941"/>
            <a:ext cx="678584"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3 marks</a:t>
            </a:r>
            <a:endParaRPr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6"/>
          <p:cNvSpPr txBox="1"/>
          <p:nvPr/>
        </p:nvSpPr>
        <p:spPr>
          <a:xfrm>
            <a:off x="755576" y="908720"/>
            <a:ext cx="7488832" cy="1892826"/>
          </a:xfrm>
          <a:prstGeom prst="rect">
            <a:avLst/>
          </a:prstGeom>
          <a:solidFill>
            <a:srgbClr val="F2F2F2"/>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300">
                <a:solidFill>
                  <a:schemeClr val="dk1"/>
                </a:solidFill>
                <a:latin typeface="Calibri"/>
                <a:ea typeface="Calibri"/>
                <a:cs typeface="Calibri"/>
                <a:sym typeface="Calibri"/>
              </a:rPr>
              <a:t>EagleEye began typing again: </a:t>
            </a:r>
            <a:r>
              <a:rPr lang="en-GB" sz="1300" i="1">
                <a:solidFill>
                  <a:schemeClr val="dk1"/>
                </a:solidFill>
                <a:latin typeface="Calibri"/>
                <a:ea typeface="Calibri"/>
                <a:cs typeface="Calibri"/>
                <a:sym typeface="Calibri"/>
              </a:rPr>
              <a:t>I’ve screenshotted your message. I could put that on social media and tag all our friends. That would show him. </a:t>
            </a: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Now you were really panicking. </a:t>
            </a:r>
            <a:r>
              <a:rPr lang="en-GB" sz="1300" i="1">
                <a:solidFill>
                  <a:schemeClr val="dk1"/>
                </a:solidFill>
                <a:latin typeface="Calibri"/>
                <a:ea typeface="Calibri"/>
                <a:cs typeface="Calibri"/>
                <a:sym typeface="Calibri"/>
              </a:rPr>
              <a:t>Don’t do that! </a:t>
            </a:r>
            <a:r>
              <a:rPr lang="en-GB" sz="1300">
                <a:solidFill>
                  <a:schemeClr val="dk1"/>
                </a:solidFill>
                <a:latin typeface="Calibri"/>
                <a:ea typeface="Calibri"/>
                <a:cs typeface="Calibri"/>
                <a:sym typeface="Calibri"/>
              </a:rPr>
              <a:t>You wrote quickly, as a bead of sweat crept down your back. Your hands were shaking. What had you done? </a:t>
            </a:r>
            <a:endParaRPr/>
          </a:p>
          <a:p>
            <a:pPr marL="0" marR="0" lvl="0" indent="0" algn="l" rtl="0">
              <a:spcBef>
                <a:spcPts val="0"/>
              </a:spcBef>
              <a:spcAft>
                <a:spcPts val="0"/>
              </a:spcAft>
              <a:buNone/>
            </a:pPr>
            <a:endParaRPr sz="1300" i="1">
              <a:solidFill>
                <a:schemeClr val="dk1"/>
              </a:solidFill>
              <a:latin typeface="Calibri"/>
              <a:ea typeface="Calibri"/>
              <a:cs typeface="Calibri"/>
              <a:sym typeface="Calibri"/>
            </a:endParaRPr>
          </a:p>
          <a:p>
            <a:pPr marL="0" marR="0" lvl="0" indent="0" algn="l" rtl="0">
              <a:spcBef>
                <a:spcPts val="0"/>
              </a:spcBef>
              <a:spcAft>
                <a:spcPts val="0"/>
              </a:spcAft>
              <a:buNone/>
            </a:pPr>
            <a:r>
              <a:rPr lang="en-GB" sz="1300" i="1">
                <a:solidFill>
                  <a:schemeClr val="dk1"/>
                </a:solidFill>
                <a:latin typeface="Calibri"/>
                <a:ea typeface="Calibri"/>
                <a:cs typeface="Calibri"/>
                <a:sym typeface="Calibri"/>
              </a:rPr>
              <a:t>Leave me alone, </a:t>
            </a:r>
            <a:r>
              <a:rPr lang="en-GB" sz="1300">
                <a:solidFill>
                  <a:schemeClr val="dk1"/>
                </a:solidFill>
                <a:latin typeface="Calibri"/>
                <a:ea typeface="Calibri"/>
                <a:cs typeface="Calibri"/>
                <a:sym typeface="Calibri"/>
              </a:rPr>
              <a:t>you wrote. There was a long pause. </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1300" i="1">
                <a:solidFill>
                  <a:schemeClr val="dk1"/>
                </a:solidFill>
                <a:latin typeface="Calibri"/>
                <a:ea typeface="Calibri"/>
                <a:cs typeface="Calibri"/>
                <a:sym typeface="Calibri"/>
              </a:rPr>
              <a:t>I’ll leave you alone,</a:t>
            </a:r>
            <a:r>
              <a:rPr lang="en-GB" sz="1300">
                <a:solidFill>
                  <a:schemeClr val="dk1"/>
                </a:solidFill>
                <a:latin typeface="Calibri"/>
                <a:ea typeface="Calibri"/>
                <a:cs typeface="Calibri"/>
                <a:sym typeface="Calibri"/>
              </a:rPr>
              <a:t> responded EagleEye</a:t>
            </a:r>
            <a:r>
              <a:rPr lang="en-GB" sz="1300" i="1">
                <a:solidFill>
                  <a:schemeClr val="dk1"/>
                </a:solidFill>
                <a:latin typeface="Calibri"/>
                <a:ea typeface="Calibri"/>
                <a:cs typeface="Calibri"/>
                <a:sym typeface="Calibri"/>
              </a:rPr>
              <a:t>, If you just give me your Mum’s bank card details. </a:t>
            </a:r>
            <a:endParaRPr sz="1300">
              <a:solidFill>
                <a:schemeClr val="dk1"/>
              </a:solidFill>
              <a:latin typeface="Calibri"/>
              <a:ea typeface="Calibri"/>
              <a:cs typeface="Calibri"/>
              <a:sym typeface="Calibri"/>
            </a:endParaRPr>
          </a:p>
        </p:txBody>
      </p:sp>
      <p:sp>
        <p:nvSpPr>
          <p:cNvPr id="85" name="Google Shape;85;p6"/>
          <p:cNvSpPr txBox="1"/>
          <p:nvPr/>
        </p:nvSpPr>
        <p:spPr>
          <a:xfrm>
            <a:off x="755576" y="3429000"/>
            <a:ext cx="6768752"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a:solidFill>
                  <a:schemeClr val="dk1"/>
                </a:solidFill>
                <a:latin typeface="Calibri"/>
                <a:ea typeface="Calibri"/>
                <a:cs typeface="Calibri"/>
                <a:sym typeface="Calibri"/>
              </a:rPr>
              <a:t>Complete the table with </a:t>
            </a:r>
            <a:r>
              <a:rPr lang="en-GB" sz="1400" b="1">
                <a:solidFill>
                  <a:schemeClr val="dk1"/>
                </a:solidFill>
                <a:latin typeface="Calibri"/>
                <a:ea typeface="Calibri"/>
                <a:cs typeface="Calibri"/>
                <a:sym typeface="Calibri"/>
              </a:rPr>
              <a:t>one </a:t>
            </a:r>
            <a:r>
              <a:rPr lang="en-GB" sz="1400">
                <a:solidFill>
                  <a:schemeClr val="dk1"/>
                </a:solidFill>
                <a:latin typeface="Calibri"/>
                <a:ea typeface="Calibri"/>
                <a:cs typeface="Calibri"/>
                <a:sym typeface="Calibri"/>
              </a:rPr>
              <a:t>piece of evidence to support each statement. </a:t>
            </a:r>
            <a:endParaRPr/>
          </a:p>
          <a:p>
            <a:pPr marL="0" marR="0" lvl="0" indent="0" algn="l" rtl="0">
              <a:spcBef>
                <a:spcPts val="0"/>
              </a:spcBef>
              <a:spcAft>
                <a:spcPts val="0"/>
              </a:spcAft>
              <a:buNone/>
            </a:pPr>
            <a:r>
              <a:rPr lang="en-GB" sz="1400" b="1">
                <a:solidFill>
                  <a:schemeClr val="dk1"/>
                </a:solidFill>
                <a:latin typeface="Calibri"/>
                <a:ea typeface="Calibri"/>
                <a:cs typeface="Calibri"/>
                <a:sym typeface="Calibri"/>
              </a:rPr>
              <a:t> </a:t>
            </a:r>
            <a:endParaRPr/>
          </a:p>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graphicFrame>
        <p:nvGraphicFramePr>
          <p:cNvPr id="86" name="Google Shape;86;p6"/>
          <p:cNvGraphicFramePr/>
          <p:nvPr>
            <p:extLst>
              <p:ext uri="{D42A27DB-BD31-4B8C-83A1-F6EECF244321}">
                <p14:modId xmlns:p14="http://schemas.microsoft.com/office/powerpoint/2010/main" val="4063482612"/>
              </p:ext>
            </p:extLst>
          </p:nvPr>
        </p:nvGraphicFramePr>
        <p:xfrm>
          <a:off x="952723" y="4082186"/>
          <a:ext cx="7094525" cy="1878725"/>
        </p:xfrm>
        <a:graphic>
          <a:graphicData uri="http://schemas.openxmlformats.org/drawingml/2006/table">
            <a:tbl>
              <a:tblPr>
                <a:noFill/>
                <a:tableStyleId>{24289A20-FA1E-4CE3-8207-D136D81E28CF}</a:tableStyleId>
              </a:tblPr>
              <a:tblGrid>
                <a:gridCol w="2592200">
                  <a:extLst>
                    <a:ext uri="{9D8B030D-6E8A-4147-A177-3AD203B41FA5}">
                      <a16:colId xmlns:a16="http://schemas.microsoft.com/office/drawing/2014/main" val="20000"/>
                    </a:ext>
                  </a:extLst>
                </a:gridCol>
                <a:gridCol w="4502325">
                  <a:extLst>
                    <a:ext uri="{9D8B030D-6E8A-4147-A177-3AD203B41FA5}">
                      <a16:colId xmlns:a16="http://schemas.microsoft.com/office/drawing/2014/main" val="20001"/>
                    </a:ext>
                  </a:extLst>
                </a:gridCol>
              </a:tblGrid>
              <a:tr h="324050">
                <a:tc>
                  <a:txBody>
                    <a:bodyPr/>
                    <a:lstStyle/>
                    <a:p>
                      <a:pPr marL="0" marR="0" lvl="0" indent="0" algn="l" rtl="0">
                        <a:spcBef>
                          <a:spcPts val="0"/>
                        </a:spcBef>
                        <a:spcAft>
                          <a:spcPts val="0"/>
                        </a:spcAft>
                        <a:buNone/>
                      </a:pPr>
                      <a:endParaRPr sz="1400" u="none" strike="noStrike" cap="none"/>
                    </a:p>
                  </a:txBody>
                  <a:tcPr marL="45725" marR="45725" marT="45725" marB="45725">
                    <a:lnL w="19050" cap="flat" cmpd="sng">
                      <a:solidFill>
                        <a:srgbClr val="FFFFFF"/>
                      </a:solidFill>
                      <a:prstDash val="solid"/>
                      <a:round/>
                      <a:headEnd type="none" w="sm" len="sm"/>
                      <a:tailEnd type="none" w="sm" len="sm"/>
                    </a:lnL>
                    <a:lnR w="12700" cap="flat" cmpd="sng">
                      <a:solidFill>
                        <a:schemeClr val="dk1"/>
                      </a:solidFill>
                      <a:prstDash val="solid"/>
                      <a:round/>
                      <a:headEnd type="none" w="sm" len="sm"/>
                      <a:tailEnd type="none" w="sm" len="sm"/>
                    </a:lnR>
                    <a:lnT w="19050" cap="flat" cmpd="sng">
                      <a:solidFill>
                        <a:srgbClr val="FFFFFF"/>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en-GB" sz="1400" b="1" u="none" strike="noStrike" cap="none">
                          <a:latin typeface="Calibri" panose="020F0502020204030204" pitchFamily="34" charset="0"/>
                          <a:cs typeface="Calibri" panose="020F0502020204030204" pitchFamily="34" charset="0"/>
                        </a:rPr>
                        <a:t>Evidence</a:t>
                      </a:r>
                      <a:endParaRPr sz="1400" b="1"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extLst>
                  <a:ext uri="{0D108BD9-81ED-4DB2-BD59-A6C34878D82A}">
                    <a16:rowId xmlns:a16="http://schemas.microsoft.com/office/drawing/2014/main" val="10000"/>
                  </a:ext>
                </a:extLst>
              </a:tr>
              <a:tr h="518225">
                <a:tc>
                  <a:txBody>
                    <a:bodyPr/>
                    <a:lstStyle/>
                    <a:p>
                      <a:pPr marL="0" marR="0" lvl="0" indent="0" algn="l" rtl="0">
                        <a:spcBef>
                          <a:spcPts val="0"/>
                        </a:spcBef>
                        <a:spcAft>
                          <a:spcPts val="0"/>
                        </a:spcAft>
                        <a:buNone/>
                      </a:pPr>
                      <a:r>
                        <a:rPr lang="en-GB" sz="1300" u="none" strike="noStrike" cap="none" dirty="0" err="1">
                          <a:latin typeface="Calibri" panose="020F0502020204030204" pitchFamily="34" charset="0"/>
                          <a:cs typeface="Calibri" panose="020F0502020204030204" pitchFamily="34" charset="0"/>
                        </a:rPr>
                        <a:t>EagleEye</a:t>
                      </a:r>
                      <a:r>
                        <a:rPr lang="en-GB" sz="1300" u="none" strike="noStrike" cap="none" dirty="0">
                          <a:latin typeface="Calibri" panose="020F0502020204030204" pitchFamily="34" charset="0"/>
                          <a:cs typeface="Calibri" panose="020F0502020204030204" pitchFamily="34" charset="0"/>
                        </a:rPr>
                        <a:t> had recorded what you had written.</a:t>
                      </a:r>
                      <a:endParaRPr sz="1300" u="none" strike="noStrike" cap="none" dirty="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r>
                        <a:rPr lang="en-GB" sz="1800" u="none" strike="noStrike" cap="none">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2700" cap="flat" cmpd="sng">
                      <a:solidFill>
                        <a:schemeClr val="dk1"/>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18225">
                <a:tc>
                  <a:txBody>
                    <a:bodyPr/>
                    <a:lstStyle/>
                    <a:p>
                      <a:pPr marL="0" marR="0" lvl="0" indent="0" algn="l" rtl="0">
                        <a:spcBef>
                          <a:spcPts val="0"/>
                        </a:spcBef>
                        <a:spcAft>
                          <a:spcPts val="0"/>
                        </a:spcAft>
                        <a:buNone/>
                      </a:pPr>
                      <a:r>
                        <a:rPr lang="en-GB" sz="1300" u="none" strike="noStrike" cap="none" dirty="0">
                          <a:latin typeface="Calibri" panose="020F0502020204030204" pitchFamily="34" charset="0"/>
                          <a:cs typeface="Calibri" panose="020F0502020204030204" pitchFamily="34" charset="0"/>
                        </a:rPr>
                        <a:t>You were scared.</a:t>
                      </a:r>
                      <a:endParaRPr sz="1300" u="none" strike="noStrike" cap="none" dirty="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endParaRPr sz="1800" u="none" strike="noStrike" cap="none">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18225">
                <a:tc>
                  <a:txBody>
                    <a:bodyPr/>
                    <a:lstStyle/>
                    <a:p>
                      <a:pPr marL="0" marR="0" lvl="0" indent="0" algn="l" rtl="0">
                        <a:spcBef>
                          <a:spcPts val="0"/>
                        </a:spcBef>
                        <a:spcAft>
                          <a:spcPts val="0"/>
                        </a:spcAft>
                        <a:buNone/>
                      </a:pPr>
                      <a:r>
                        <a:rPr lang="en-GB" sz="1300" u="none" strike="noStrike" cap="none" dirty="0" err="1">
                          <a:latin typeface="Calibri" panose="020F0502020204030204" pitchFamily="34" charset="0"/>
                          <a:cs typeface="Calibri" panose="020F0502020204030204" pitchFamily="34" charset="0"/>
                        </a:rPr>
                        <a:t>EagleEye</a:t>
                      </a:r>
                      <a:r>
                        <a:rPr lang="en-GB" sz="1300" u="none" strike="noStrike" cap="none" dirty="0">
                          <a:latin typeface="Calibri" panose="020F0502020204030204" pitchFamily="34" charset="0"/>
                          <a:cs typeface="Calibri" panose="020F0502020204030204" pitchFamily="34" charset="0"/>
                        </a:rPr>
                        <a:t> threatened you.</a:t>
                      </a:r>
                      <a:endParaRPr sz="1300" u="none" strike="noStrike" cap="none" dirty="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ED93"/>
                    </a:solidFill>
                  </a:tcPr>
                </a:tc>
                <a:tc>
                  <a:txBody>
                    <a:bodyPr/>
                    <a:lstStyle/>
                    <a:p>
                      <a:pPr marL="0" marR="0" lvl="0" indent="0" algn="l" rtl="0">
                        <a:spcBef>
                          <a:spcPts val="0"/>
                        </a:spcBef>
                        <a:spcAft>
                          <a:spcPts val="0"/>
                        </a:spcAft>
                        <a:buNone/>
                      </a:pPr>
                      <a:endParaRPr sz="1800" u="none" strike="noStrike" cap="none" dirty="0">
                        <a:latin typeface="Calibri" panose="020F0502020204030204" pitchFamily="34" charset="0"/>
                        <a:cs typeface="Calibri" panose="020F0502020204030204" pitchFamily="34" charset="0"/>
                      </a:endParaRPr>
                    </a:p>
                  </a:txBody>
                  <a:tcPr marL="45725" marR="45725" marT="45725" marB="45725">
                    <a:lnL w="12700" cap="flat" cmpd="sng">
                      <a:solidFill>
                        <a:schemeClr val="dk1"/>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87" name="Google Shape;87;p6"/>
          <p:cNvSpPr/>
          <p:nvPr/>
        </p:nvSpPr>
        <p:spPr>
          <a:xfrm>
            <a:off x="255268" y="3429000"/>
            <a:ext cx="209550" cy="368300"/>
          </a:xfrm>
          <a:prstGeom prst="rect">
            <a:avLst/>
          </a:prstGeom>
          <a:solidFill>
            <a:srgbClr val="000000"/>
          </a:solidFill>
          <a:ln>
            <a:noFill/>
          </a:ln>
        </p:spPr>
        <p:txBody>
          <a:bodyPr spcFirstLastPara="1" wrap="square" lIns="45700" tIns="45700" rIns="45700" bIns="45700" anchor="t" anchorCtr="0">
            <a:spAutoFit/>
          </a:bodyPr>
          <a:lstStyle/>
          <a:p>
            <a:pPr marL="0" marR="0" lvl="0" indent="0" algn="l" rtl="0">
              <a:spcBef>
                <a:spcPts val="0"/>
              </a:spcBef>
              <a:spcAft>
                <a:spcPts val="0"/>
              </a:spcAft>
              <a:buNone/>
            </a:pPr>
            <a:r>
              <a:rPr lang="en-GB" sz="1800">
                <a:solidFill>
                  <a:srgbClr val="FFFFFF"/>
                </a:solidFill>
                <a:latin typeface="Calibri"/>
                <a:ea typeface="Calibri"/>
                <a:cs typeface="Calibri"/>
                <a:sym typeface="Calibri"/>
              </a:rPr>
              <a:t>8</a:t>
            </a:r>
            <a:endParaRPr sz="1800">
              <a:solidFill>
                <a:srgbClr val="FFFFFF"/>
              </a:solidFill>
              <a:latin typeface="Calibri"/>
              <a:ea typeface="Calibri"/>
              <a:cs typeface="Calibri"/>
              <a:sym typeface="Calibri"/>
            </a:endParaRPr>
          </a:p>
        </p:txBody>
      </p:sp>
      <p:sp>
        <p:nvSpPr>
          <p:cNvPr id="88" name="Google Shape;88;p6"/>
          <p:cNvSpPr txBox="1"/>
          <p:nvPr/>
        </p:nvSpPr>
        <p:spPr>
          <a:xfrm>
            <a:off x="8232163" y="5687926"/>
            <a:ext cx="678584" cy="26157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100" dirty="0">
                <a:solidFill>
                  <a:srgbClr val="7F7F7F"/>
                </a:solidFill>
                <a:latin typeface="Calibri"/>
                <a:ea typeface="Calibri"/>
                <a:cs typeface="Calibri"/>
                <a:sym typeface="Calibri"/>
              </a:rPr>
              <a:t>3 marks</a:t>
            </a:r>
            <a:endParaRPr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Google Shape;93;p7"/>
          <p:cNvPicPr preferRelativeResize="0"/>
          <p:nvPr/>
        </p:nvPicPr>
        <p:blipFill rotWithShape="1">
          <a:blip r:embed="rId3">
            <a:alphaModFix/>
          </a:blip>
          <a:srcRect/>
          <a:stretch/>
        </p:blipFill>
        <p:spPr>
          <a:xfrm>
            <a:off x="3779912" y="645928"/>
            <a:ext cx="1775966" cy="428443"/>
          </a:xfrm>
          <a:prstGeom prst="rect">
            <a:avLst/>
          </a:prstGeom>
          <a:noFill/>
          <a:ln>
            <a:noFill/>
          </a:ln>
        </p:spPr>
      </p:pic>
      <p:sp>
        <p:nvSpPr>
          <p:cNvPr id="94" name="Google Shape;94;p7"/>
          <p:cNvSpPr txBox="1"/>
          <p:nvPr/>
        </p:nvSpPr>
        <p:spPr>
          <a:xfrm>
            <a:off x="467544" y="1412776"/>
            <a:ext cx="7848872" cy="31085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Should you have been playing on PowerUp in the I.T. suite at school? Why / why not?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What could you have done when the first message from EagleEye popped up?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When EagleEye said ‘My cousin went to nursery with him’ (i.e. with Jayden) was it definitely true? Explain your answer.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Do you think EagleEye was a child? What did he really want?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EagleEye said that he would reveal what you said about Jayden unless you passed him your Mum’s bank card details. What would you do next in real life?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Do you use the internet at home? If so, how do you use it?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The UK Government is currently passing the ‘Online Safety Bill’ into law. This law is designed to make the internet safer. What would you include in it? </a:t>
            </a:r>
            <a:endParaRPr sz="1400">
              <a:solidFill>
                <a:schemeClr val="dk1"/>
              </a:solidFill>
              <a:latin typeface="Calibri"/>
              <a:ea typeface="Calibri"/>
              <a:cs typeface="Calibri"/>
              <a:sym typeface="Calibri"/>
            </a:endParaRPr>
          </a:p>
          <a:p>
            <a:pPr marL="0" marR="0" lvl="0" indent="0" algn="l" rtl="0">
              <a:spcBef>
                <a:spcPts val="0"/>
              </a:spcBef>
              <a:spcAft>
                <a:spcPts val="0"/>
              </a:spcAft>
              <a:buNone/>
            </a:pPr>
            <a:r>
              <a:rPr lang="en-GB" sz="1400">
                <a:solidFill>
                  <a:schemeClr val="dk1"/>
                </a:solidFill>
                <a:latin typeface="Calibri"/>
                <a:ea typeface="Calibri"/>
                <a:cs typeface="Calibri"/>
                <a:sym typeface="Calibri"/>
              </a:rPr>
              <a:t> </a:t>
            </a:r>
            <a:endParaRPr/>
          </a:p>
          <a:p>
            <a:pPr marL="285750" marR="0" lvl="0" indent="-285750" algn="l" rtl="0">
              <a:spcBef>
                <a:spcPts val="0"/>
              </a:spcBef>
              <a:spcAft>
                <a:spcPts val="0"/>
              </a:spcAft>
              <a:buClr>
                <a:schemeClr val="dk1"/>
              </a:buClr>
              <a:buSzPts val="1400"/>
              <a:buFont typeface="Arial"/>
              <a:buChar char="•"/>
            </a:pPr>
            <a:r>
              <a:rPr lang="en-GB" sz="1400">
                <a:solidFill>
                  <a:schemeClr val="dk1"/>
                </a:solidFill>
                <a:latin typeface="Calibri"/>
                <a:ea typeface="Calibri"/>
                <a:cs typeface="Calibri"/>
                <a:sym typeface="Calibri"/>
              </a:rPr>
              <a:t>This is not about online safety but… why do you think Jayden might have been being mean to you since the time that he stayed at your house?</a:t>
            </a:r>
            <a:endParaRPr/>
          </a:p>
        </p:txBody>
      </p:sp>
      <p:pic>
        <p:nvPicPr>
          <p:cNvPr id="95" name="Google Shape;95;p7"/>
          <p:cNvPicPr preferRelativeResize="0"/>
          <p:nvPr/>
        </p:nvPicPr>
        <p:blipFill rotWithShape="1">
          <a:blip r:embed="rId4">
            <a:alphaModFix/>
          </a:blip>
          <a:srcRect/>
          <a:stretch/>
        </p:blipFill>
        <p:spPr>
          <a:xfrm>
            <a:off x="-6350" y="5854700"/>
            <a:ext cx="9120188" cy="1003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Google Shape;101;p8"/>
          <p:cNvPicPr preferRelativeResize="0"/>
          <p:nvPr/>
        </p:nvPicPr>
        <p:blipFill rotWithShape="1">
          <a:blip r:embed="rId3">
            <a:alphaModFix/>
          </a:blip>
          <a:srcRect/>
          <a:stretch/>
        </p:blipFill>
        <p:spPr>
          <a:xfrm>
            <a:off x="3779912" y="692696"/>
            <a:ext cx="1814375" cy="607566"/>
          </a:xfrm>
          <a:prstGeom prst="rect">
            <a:avLst/>
          </a:prstGeom>
          <a:noFill/>
          <a:ln>
            <a:noFill/>
          </a:ln>
        </p:spPr>
      </p:pic>
      <p:sp>
        <p:nvSpPr>
          <p:cNvPr id="102" name="Google Shape;102;p8"/>
          <p:cNvSpPr txBox="1"/>
          <p:nvPr/>
        </p:nvSpPr>
        <p:spPr>
          <a:xfrm>
            <a:off x="503548" y="1556792"/>
            <a:ext cx="8136904" cy="4293483"/>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‘again’</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‘Your cheeks flushed deep crimson.’</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One mark for: You were angry / embarrassed / upset (etc.) </a:t>
            </a:r>
            <a:br>
              <a:rPr lang="en-GB" sz="1300">
                <a:solidFill>
                  <a:schemeClr val="dk1"/>
                </a:solidFill>
                <a:latin typeface="Calibri"/>
                <a:ea typeface="Calibri"/>
                <a:cs typeface="Calibri"/>
                <a:sym typeface="Calibri"/>
              </a:rPr>
            </a:br>
            <a:r>
              <a:rPr lang="en-GB" sz="1300">
                <a:solidFill>
                  <a:schemeClr val="dk1"/>
                </a:solidFill>
                <a:latin typeface="Calibri"/>
                <a:ea typeface="Calibri"/>
                <a:cs typeface="Calibri"/>
                <a:sym typeface="Calibri"/>
              </a:rPr>
              <a:t>Two marks for: You were stopping yourself from saying something angry, or that you may regret (extra mark here for making the extra inference)</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‘shared’</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True, false (note the word ‘definitely’), true, false. Quarter of a mark each. </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A mark each for any inclusion of: </a:t>
            </a:r>
            <a:endParaRPr/>
          </a:p>
          <a:p>
            <a:pPr marL="1085850" marR="0" lvl="1" indent="-342900" algn="l" rtl="0">
              <a:spcBef>
                <a:spcPts val="0"/>
              </a:spcBef>
              <a:spcAft>
                <a:spcPts val="0"/>
              </a:spcAft>
              <a:buClr>
                <a:schemeClr val="dk1"/>
              </a:buClr>
              <a:buSzPts val="1300"/>
              <a:buFont typeface="Arial"/>
              <a:buChar char="•"/>
            </a:pPr>
            <a:r>
              <a:rPr lang="en-GB" sz="1300" b="0" i="0" u="none" strike="noStrike" cap="none">
                <a:solidFill>
                  <a:schemeClr val="dk1"/>
                </a:solidFill>
                <a:latin typeface="Calibri"/>
                <a:ea typeface="Calibri"/>
                <a:cs typeface="Calibri"/>
                <a:sym typeface="Calibri"/>
              </a:rPr>
              <a:t>You shared Jayden’s information</a:t>
            </a:r>
            <a:endParaRPr/>
          </a:p>
          <a:p>
            <a:pPr marL="1085850" marR="0" lvl="1" indent="-342900" algn="l" rtl="0">
              <a:spcBef>
                <a:spcPts val="0"/>
              </a:spcBef>
              <a:spcAft>
                <a:spcPts val="0"/>
              </a:spcAft>
              <a:buClr>
                <a:schemeClr val="dk1"/>
              </a:buClr>
              <a:buSzPts val="1300"/>
              <a:buFont typeface="Arial"/>
              <a:buChar char="•"/>
            </a:pPr>
            <a:r>
              <a:rPr lang="en-GB" sz="1300" b="0" i="0" u="none" strike="noStrike" cap="none">
                <a:solidFill>
                  <a:schemeClr val="dk1"/>
                </a:solidFill>
                <a:latin typeface="Calibri"/>
                <a:ea typeface="Calibri"/>
                <a:cs typeface="Calibri"/>
                <a:sym typeface="Calibri"/>
              </a:rPr>
              <a:t>The information was private </a:t>
            </a:r>
            <a:endParaRPr/>
          </a:p>
          <a:p>
            <a:pPr marL="342900" marR="0" lvl="0" indent="-342900" algn="l" rtl="0">
              <a:spcBef>
                <a:spcPts val="0"/>
              </a:spcBef>
              <a:spcAft>
                <a:spcPts val="0"/>
              </a:spcAft>
              <a:buClr>
                <a:schemeClr val="dk1"/>
              </a:buClr>
              <a:buSzPts val="1300"/>
              <a:buFont typeface="Calibri"/>
              <a:buAutoNum type="arabicPeriod"/>
            </a:pPr>
            <a:r>
              <a:rPr lang="en-GB" sz="1300">
                <a:solidFill>
                  <a:schemeClr val="dk1"/>
                </a:solidFill>
                <a:latin typeface="Calibri"/>
                <a:ea typeface="Calibri"/>
                <a:cs typeface="Calibri"/>
                <a:sym typeface="Calibri"/>
              </a:rPr>
              <a:t>‘shut’, ‘ashamedly’, ‘room’. One mark each.</a:t>
            </a:r>
            <a:endParaRPr/>
          </a:p>
          <a:p>
            <a:pPr marL="0" marR="0" lvl="0" indent="0" algn="l" rtl="0">
              <a:spcBef>
                <a:spcPts val="0"/>
              </a:spcBef>
              <a:spcAft>
                <a:spcPts val="0"/>
              </a:spcAft>
              <a:buNone/>
            </a:pPr>
            <a:r>
              <a:rPr lang="en-GB" sz="1300">
                <a:solidFill>
                  <a:schemeClr val="dk1"/>
                </a:solidFill>
                <a:latin typeface="Calibri"/>
                <a:ea typeface="Calibri"/>
                <a:cs typeface="Calibri"/>
                <a:sym typeface="Calibri"/>
              </a:rPr>
              <a:t>8.      A mark each: </a:t>
            </a:r>
            <a:endParaRPr/>
          </a:p>
          <a:p>
            <a:pPr marL="0" marR="0" lvl="0" indent="0" algn="l" rtl="0">
              <a:spcBef>
                <a:spcPts val="0"/>
              </a:spcBef>
              <a:spcAft>
                <a:spcPts val="0"/>
              </a:spcAft>
              <a:buNone/>
            </a:pPr>
            <a:endParaRPr sz="1300" i="1">
              <a:solidFill>
                <a:schemeClr val="dk1"/>
              </a:solidFill>
              <a:latin typeface="Calibri"/>
              <a:ea typeface="Calibri"/>
              <a:cs typeface="Calibri"/>
              <a:sym typeface="Calibri"/>
            </a:endParaRPr>
          </a:p>
          <a:p>
            <a:pPr marL="742950" marR="0" lvl="1" indent="-285750" algn="l" rtl="0">
              <a:spcBef>
                <a:spcPts val="0"/>
              </a:spcBef>
              <a:spcAft>
                <a:spcPts val="0"/>
              </a:spcAft>
              <a:buNone/>
            </a:pPr>
            <a:r>
              <a:rPr lang="en-GB" sz="1300" b="0" i="0" u="none" strike="noStrike" cap="none">
                <a:solidFill>
                  <a:schemeClr val="dk1"/>
                </a:solidFill>
                <a:latin typeface="Calibri"/>
                <a:ea typeface="Calibri"/>
                <a:cs typeface="Calibri"/>
                <a:sym typeface="Calibri"/>
              </a:rPr>
              <a:t>i) Eagle Eye says ‘I’ve copied your message’.</a:t>
            </a:r>
            <a:endParaRPr/>
          </a:p>
          <a:p>
            <a:pPr marL="742950" marR="0" lvl="1" indent="-285750" algn="l" rtl="0">
              <a:spcBef>
                <a:spcPts val="0"/>
              </a:spcBef>
              <a:spcAft>
                <a:spcPts val="0"/>
              </a:spcAft>
              <a:buNone/>
            </a:pPr>
            <a:r>
              <a:rPr lang="en-GB" sz="1300" b="0" i="0" u="none" strike="noStrike" cap="none">
                <a:solidFill>
                  <a:schemeClr val="dk1"/>
                </a:solidFill>
                <a:latin typeface="Calibri"/>
                <a:ea typeface="Calibri"/>
                <a:cs typeface="Calibri"/>
                <a:sym typeface="Calibri"/>
              </a:rPr>
              <a:t>ii) Any of: Now you were really panicking / a bead of sweat crept down your back / Your hands were shaking</a:t>
            </a:r>
            <a:endParaRPr/>
          </a:p>
          <a:p>
            <a:pPr marL="742950" marR="0" lvl="1" indent="-285750" algn="l" rtl="0">
              <a:spcBef>
                <a:spcPts val="0"/>
              </a:spcBef>
              <a:spcAft>
                <a:spcPts val="0"/>
              </a:spcAft>
              <a:buNone/>
            </a:pPr>
            <a:r>
              <a:rPr lang="en-GB" sz="1300" b="0" i="0" u="none" strike="noStrike" cap="none">
                <a:solidFill>
                  <a:schemeClr val="dk1"/>
                </a:solidFill>
                <a:latin typeface="Calibri"/>
                <a:ea typeface="Calibri"/>
                <a:cs typeface="Calibri"/>
                <a:sym typeface="Calibri"/>
              </a:rPr>
              <a:t>iii) Anything that mentions EagleEye demanding Mum’s bank card details (but probably not the earlier comment of ‘I could put that on social media’; at that point, he’s suggesting joint revenge on Jayden). </a:t>
            </a:r>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endParaRPr sz="1300">
              <a:solidFill>
                <a:schemeClr val="dk1"/>
              </a:solidFill>
              <a:latin typeface="Calibri"/>
              <a:ea typeface="Calibri"/>
              <a:cs typeface="Calibri"/>
              <a:sym typeface="Calibri"/>
            </a:endParaRPr>
          </a:p>
          <a:p>
            <a:pPr marL="342900" marR="0" lvl="0" indent="-260350" algn="l" rtl="0">
              <a:spcBef>
                <a:spcPts val="0"/>
              </a:spcBef>
              <a:spcAft>
                <a:spcPts val="0"/>
              </a:spcAft>
              <a:buClr>
                <a:schemeClr val="dk1"/>
              </a:buClr>
              <a:buSzPts val="1300"/>
              <a:buFont typeface="Arial"/>
              <a:buNone/>
            </a:pPr>
            <a:endParaRPr sz="1300">
              <a:solidFill>
                <a:schemeClr val="dk1"/>
              </a:solidFill>
              <a:latin typeface="Calibri"/>
              <a:ea typeface="Calibri"/>
              <a:cs typeface="Calibri"/>
              <a:sym typeface="Calibri"/>
            </a:endParaRPr>
          </a:p>
          <a:p>
            <a:pPr marL="0" marR="0" lvl="0" indent="0" algn="l" rtl="0">
              <a:spcBef>
                <a:spcPts val="0"/>
              </a:spcBef>
              <a:spcAft>
                <a:spcPts val="0"/>
              </a:spcAft>
              <a:buNone/>
            </a:pPr>
            <a:r>
              <a:rPr lang="en-GB" sz="1300" b="1">
                <a:solidFill>
                  <a:schemeClr val="dk1"/>
                </a:solidFill>
                <a:latin typeface="Calibri"/>
                <a:ea typeface="Calibri"/>
                <a:cs typeface="Calibri"/>
                <a:sym typeface="Calibri"/>
              </a:rPr>
              <a:t>Scores are out of a total of 14.</a:t>
            </a:r>
            <a:endParaRPr/>
          </a:p>
        </p:txBody>
      </p:sp>
    </p:spTree>
  </p:cSld>
  <p:clrMapOvr>
    <a:masterClrMapping/>
  </p:clrMapOvr>
</p:sld>
</file>

<file path=ppt/theme/theme1.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1470</Words>
  <Application>Microsoft Macintosh PowerPoint</Application>
  <PresentationFormat>On-screen Show (4:3)</PresentationFormat>
  <Paragraphs>158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Jack</dc:creator>
  <cp:lastModifiedBy>Oscar Wood</cp:lastModifiedBy>
  <cp:revision>12</cp:revision>
  <dcterms:created xsi:type="dcterms:W3CDTF">1601-01-01T00:00:00Z</dcterms:created>
  <dcterms:modified xsi:type="dcterms:W3CDTF">2023-01-17T12:30:04Z</dcterms:modified>
</cp:coreProperties>
</file>