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10"/>
  </p:notesMasterIdLst>
  <p:handoutMasterIdLst>
    <p:handoutMasterId r:id="rId11"/>
  </p:handoutMasterIdLst>
  <p:sldIdLst>
    <p:sldId id="275" r:id="rId2"/>
    <p:sldId id="277" r:id="rId3"/>
    <p:sldId id="271" r:id="rId4"/>
    <p:sldId id="272" r:id="rId5"/>
    <p:sldId id="273" r:id="rId6"/>
    <p:sldId id="276" r:id="rId7"/>
    <p:sldId id="278" r:id="rId8"/>
    <p:sldId id="279" r:id="rId9"/>
  </p:sldIdLst>
  <p:sldSz cx="9144000" cy="6858000" type="screen4x3"/>
  <p:notesSz cx="7559675" cy="10691813"/>
  <p:defaultTextStyle>
    <a:defPPr>
      <a:defRPr lang="en-GB"/>
    </a:defPPr>
    <a:lvl1pPr algn="l" defTabSz="449263"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48C28"/>
    <a:srgbClr val="0482C8"/>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25"/>
    <p:restoredTop sz="94729"/>
  </p:normalViewPr>
  <p:slideViewPr>
    <p:cSldViewPr showGuides="1">
      <p:cViewPr varScale="1">
        <p:scale>
          <a:sx n="115" d="100"/>
          <a:sy n="115" d="100"/>
        </p:scale>
        <p:origin x="352" y="200"/>
      </p:cViewPr>
      <p:guideLst>
        <p:guide orient="horz" pos="2160"/>
        <p:guide pos="2880"/>
      </p:guideLst>
    </p:cSldViewPr>
  </p:slideViewPr>
  <p:outlineViewPr>
    <p:cViewPr varScale="1">
      <p:scale>
        <a:sx n="170" d="200"/>
        <a:sy n="170" d="200"/>
      </p:scale>
      <p:origin x="416" y="147200"/>
    </p:cViewPr>
  </p:outlineViewPr>
  <p:notesTextViewPr>
    <p:cViewPr>
      <p:scale>
        <a:sx n="100" d="100"/>
        <a:sy n="100" d="100"/>
      </p:scale>
      <p:origin x="0" y="0"/>
    </p:cViewPr>
  </p:notesTextViewPr>
  <p:notesViewPr>
    <p:cSldViewPr showGuides="1">
      <p:cViewPr varScale="1">
        <p:scale>
          <a:sx n="80" d="100"/>
          <a:sy n="80" d="100"/>
        </p:scale>
        <p:origin x="3880" y="2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0F67B55-D0CB-4C79-C7BB-46E121BD14C3}"/>
              </a:ext>
            </a:extLst>
          </p:cNvPr>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2353B50A-5CBA-D211-D0E8-C12913FB5D42}"/>
              </a:ext>
            </a:extLst>
          </p:cNvPr>
          <p:cNvSpPr>
            <a:spLocks noGrp="1"/>
          </p:cNvSpPr>
          <p:nvPr>
            <p:ph type="dt" sz="quarter" idx="1"/>
          </p:nvPr>
        </p:nvSpPr>
        <p:spPr>
          <a:xfrm>
            <a:off x="4281488" y="0"/>
            <a:ext cx="3276600" cy="536575"/>
          </a:xfrm>
          <a:prstGeom prst="rect">
            <a:avLst/>
          </a:prstGeom>
        </p:spPr>
        <p:txBody>
          <a:bodyPr vert="horz" lIns="91440" tIns="45720" rIns="91440" bIns="45720" rtlCol="0"/>
          <a:lstStyle>
            <a:lvl1pPr algn="r">
              <a:defRPr sz="1200"/>
            </a:lvl1pPr>
          </a:lstStyle>
          <a:p>
            <a:pPr>
              <a:defRPr/>
            </a:pPr>
            <a:fld id="{E2C99B4B-08C5-684A-9D0C-671E40A92F74}" type="datetimeFigureOut">
              <a:rPr lang="en-US"/>
              <a:pPr>
                <a:defRPr/>
              </a:pPr>
              <a:t>1/17/23</a:t>
            </a:fld>
            <a:endParaRPr lang="en-US"/>
          </a:p>
        </p:txBody>
      </p:sp>
      <p:sp>
        <p:nvSpPr>
          <p:cNvPr id="4" name="Footer Placeholder 3">
            <a:extLst>
              <a:ext uri="{FF2B5EF4-FFF2-40B4-BE49-F238E27FC236}">
                <a16:creationId xmlns:a16="http://schemas.microsoft.com/office/drawing/2014/main" id="{E08F0203-B7E3-DD13-79B9-1A8BCA0E0F21}"/>
              </a:ext>
            </a:extLst>
          </p:cNvPr>
          <p:cNvSpPr>
            <a:spLocks noGrp="1"/>
          </p:cNvSpPr>
          <p:nvPr>
            <p:ph type="ftr" sz="quarter" idx="2"/>
          </p:nvPr>
        </p:nvSpPr>
        <p:spPr>
          <a:xfrm>
            <a:off x="0" y="10155238"/>
            <a:ext cx="3276600" cy="536575"/>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a:extLst>
              <a:ext uri="{FF2B5EF4-FFF2-40B4-BE49-F238E27FC236}">
                <a16:creationId xmlns:a16="http://schemas.microsoft.com/office/drawing/2014/main" id="{C3AA442A-1829-B1EA-522E-50E1DB7ADDA4}"/>
              </a:ext>
            </a:extLst>
          </p:cNvPr>
          <p:cNvSpPr>
            <a:spLocks noGrp="1"/>
          </p:cNvSpPr>
          <p:nvPr>
            <p:ph type="sldNum" sz="quarter" idx="3"/>
          </p:nvPr>
        </p:nvSpPr>
        <p:spPr>
          <a:xfrm>
            <a:off x="4281488" y="10155238"/>
            <a:ext cx="3276600" cy="53657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A76F00A0-EE92-2145-A517-4E2419280E4B}"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a:extLst>
              <a:ext uri="{FF2B5EF4-FFF2-40B4-BE49-F238E27FC236}">
                <a16:creationId xmlns:a16="http://schemas.microsoft.com/office/drawing/2014/main" id="{C7696E5C-691E-859A-0E80-701A64CB95D7}"/>
              </a:ext>
            </a:extLst>
          </p:cNvPr>
          <p:cNvSpPr>
            <a:spLocks noGrp="1" noRot="1" noChangeAspect="1" noChangeArrowheads="1"/>
          </p:cNvSpPr>
          <p:nvPr>
            <p:ph type="sldImg"/>
          </p:nvPr>
        </p:nvSpPr>
        <p:spPr bwMode="auto">
          <a:xfrm>
            <a:off x="1106488" y="812800"/>
            <a:ext cx="5343525" cy="400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Rectangle 2">
            <a:extLst>
              <a:ext uri="{FF2B5EF4-FFF2-40B4-BE49-F238E27FC236}">
                <a16:creationId xmlns:a16="http://schemas.microsoft.com/office/drawing/2014/main" id="{A0588D5D-C91D-FF2E-6DEA-AFF19CB3129B}"/>
              </a:ext>
            </a:extLst>
          </p:cNvPr>
          <p:cNvSpPr>
            <a:spLocks noGrp="1" noChangeArrowheads="1"/>
          </p:cNvSpPr>
          <p:nvPr>
            <p:ph type="body"/>
          </p:nvPr>
        </p:nvSpPr>
        <p:spPr bwMode="auto">
          <a:xfrm>
            <a:off x="755650" y="5078413"/>
            <a:ext cx="6046788" cy="4810125"/>
          </a:xfrm>
          <a:prstGeom prst="rect">
            <a:avLst/>
          </a:prstGeom>
          <a:noFill/>
          <a:ln>
            <a:noFill/>
          </a:ln>
          <a:effectLst/>
        </p:spPr>
        <p:txBody>
          <a:bodyPr vert="horz" wrap="square" lIns="0" tIns="0" rIns="0" bIns="0" numCol="1" anchor="t" anchorCtr="0" compatLnSpc="1">
            <a:prstTxWarp prst="textNoShape">
              <a:avLst/>
            </a:prstTxWarp>
          </a:bodyPr>
          <a:lstStyle/>
          <a:p>
            <a:pPr lvl="0"/>
            <a:endParaRPr lang="en-US" noProof="0"/>
          </a:p>
        </p:txBody>
      </p:sp>
      <p:sp>
        <p:nvSpPr>
          <p:cNvPr id="2051" name="Rectangle 3">
            <a:extLst>
              <a:ext uri="{FF2B5EF4-FFF2-40B4-BE49-F238E27FC236}">
                <a16:creationId xmlns:a16="http://schemas.microsoft.com/office/drawing/2014/main" id="{D45174F7-F65A-8F68-FC48-E7AF627CD28F}"/>
              </a:ext>
            </a:extLst>
          </p:cNvPr>
          <p:cNvSpPr>
            <a:spLocks noGrp="1" noChangeArrowheads="1"/>
          </p:cNvSpPr>
          <p:nvPr>
            <p:ph type="hdr"/>
          </p:nvPr>
        </p:nvSpPr>
        <p:spPr bwMode="auto">
          <a:xfrm>
            <a:off x="0" y="0"/>
            <a:ext cx="3279775" cy="533400"/>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5000"/>
              </a:lnSpc>
              <a:buClr>
                <a:srgbClr val="000000"/>
              </a:buClr>
              <a:buSzPct val="100000"/>
              <a:buFont typeface="Times New Roman" charset="0"/>
              <a:buNone/>
              <a:tabLst>
                <a:tab pos="723900" algn="l"/>
                <a:tab pos="1447800" algn="l"/>
                <a:tab pos="2171700" algn="l"/>
                <a:tab pos="2895600" algn="l"/>
              </a:tabLst>
              <a:defRPr sz="1400">
                <a:solidFill>
                  <a:srgbClr val="000000"/>
                </a:solidFill>
                <a:latin typeface="Times New Roman" charset="0"/>
                <a:ea typeface="ＭＳ Ｐゴシック" charset="0"/>
                <a:cs typeface="Lucida Sans Unicode" charset="0"/>
              </a:defRPr>
            </a:lvl1pPr>
          </a:lstStyle>
          <a:p>
            <a:pPr>
              <a:defRPr/>
            </a:pPr>
            <a:endParaRPr lang="en-GB"/>
          </a:p>
        </p:txBody>
      </p:sp>
      <p:sp>
        <p:nvSpPr>
          <p:cNvPr id="2052" name="Rectangle 4">
            <a:extLst>
              <a:ext uri="{FF2B5EF4-FFF2-40B4-BE49-F238E27FC236}">
                <a16:creationId xmlns:a16="http://schemas.microsoft.com/office/drawing/2014/main" id="{85B7E8EF-7EEA-3956-7950-47C859AC5FFA}"/>
              </a:ext>
            </a:extLst>
          </p:cNvPr>
          <p:cNvSpPr>
            <a:spLocks noGrp="1" noChangeArrowheads="1"/>
          </p:cNvSpPr>
          <p:nvPr>
            <p:ph type="dt"/>
          </p:nvPr>
        </p:nvSpPr>
        <p:spPr bwMode="auto">
          <a:xfrm>
            <a:off x="4278313" y="0"/>
            <a:ext cx="3279775" cy="533400"/>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5000"/>
              </a:lnSpc>
              <a:buClr>
                <a:srgbClr val="000000"/>
              </a:buClr>
              <a:buSzPct val="100000"/>
              <a:buFont typeface="Times New Roman" charset="0"/>
              <a:buNone/>
              <a:tabLst>
                <a:tab pos="723900" algn="l"/>
                <a:tab pos="1447800" algn="l"/>
                <a:tab pos="2171700" algn="l"/>
                <a:tab pos="2895600" algn="l"/>
              </a:tabLst>
              <a:defRPr sz="1400">
                <a:solidFill>
                  <a:srgbClr val="000000"/>
                </a:solidFill>
                <a:latin typeface="Times New Roman" charset="0"/>
                <a:ea typeface="ＭＳ Ｐゴシック" charset="0"/>
                <a:cs typeface="Lucida Sans Unicode" charset="0"/>
              </a:defRPr>
            </a:lvl1pPr>
          </a:lstStyle>
          <a:p>
            <a:pPr>
              <a:defRPr/>
            </a:pPr>
            <a:endParaRPr lang="en-GB"/>
          </a:p>
        </p:txBody>
      </p:sp>
      <p:sp>
        <p:nvSpPr>
          <p:cNvPr id="2053" name="Rectangle 5">
            <a:extLst>
              <a:ext uri="{FF2B5EF4-FFF2-40B4-BE49-F238E27FC236}">
                <a16:creationId xmlns:a16="http://schemas.microsoft.com/office/drawing/2014/main" id="{1B76820A-6B2E-AF56-9193-1D45D28F9D97}"/>
              </a:ext>
            </a:extLst>
          </p:cNvPr>
          <p:cNvSpPr>
            <a:spLocks noGrp="1" noChangeArrowheads="1"/>
          </p:cNvSpPr>
          <p:nvPr>
            <p:ph type="ftr"/>
          </p:nvPr>
        </p:nvSpPr>
        <p:spPr bwMode="auto">
          <a:xfrm>
            <a:off x="0" y="10156825"/>
            <a:ext cx="3279775" cy="533400"/>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5000"/>
              </a:lnSpc>
              <a:buClr>
                <a:srgbClr val="000000"/>
              </a:buClr>
              <a:buSzPct val="100000"/>
              <a:buFont typeface="Times New Roman" charset="0"/>
              <a:buNone/>
              <a:tabLst>
                <a:tab pos="723900" algn="l"/>
                <a:tab pos="1447800" algn="l"/>
                <a:tab pos="2171700" algn="l"/>
                <a:tab pos="2895600" algn="l"/>
              </a:tabLst>
              <a:defRPr sz="1400">
                <a:solidFill>
                  <a:srgbClr val="000000"/>
                </a:solidFill>
                <a:latin typeface="Times New Roman" charset="0"/>
                <a:ea typeface="ＭＳ Ｐゴシック" charset="0"/>
                <a:cs typeface="Lucida Sans Unicode" charset="0"/>
              </a:defRPr>
            </a:lvl1pPr>
          </a:lstStyle>
          <a:p>
            <a:pPr>
              <a:defRPr/>
            </a:pPr>
            <a:endParaRPr lang="en-GB"/>
          </a:p>
        </p:txBody>
      </p:sp>
      <p:sp>
        <p:nvSpPr>
          <p:cNvPr id="2054" name="Rectangle 6">
            <a:extLst>
              <a:ext uri="{FF2B5EF4-FFF2-40B4-BE49-F238E27FC236}">
                <a16:creationId xmlns:a16="http://schemas.microsoft.com/office/drawing/2014/main" id="{2EA9DED8-141A-3735-CDD5-96A356DDC82E}"/>
              </a:ext>
            </a:extLst>
          </p:cNvPr>
          <p:cNvSpPr>
            <a:spLocks noGrp="1" noChangeArrowheads="1"/>
          </p:cNvSpPr>
          <p:nvPr>
            <p:ph type="sldNum"/>
          </p:nvPr>
        </p:nvSpPr>
        <p:spPr bwMode="auto">
          <a:xfrm>
            <a:off x="4278313" y="10156825"/>
            <a:ext cx="3279775" cy="533400"/>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5000"/>
              </a:lnSpc>
              <a:buClr>
                <a:srgbClr val="000000"/>
              </a:buClr>
              <a:buSzPct val="100000"/>
              <a:buFont typeface="Times New Roman" panose="02020603050405020304" pitchFamily="18" charset="0"/>
              <a:buNone/>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fld id="{A91BF66B-1F3F-9B44-BC4D-5603671495E4}"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Slide Number Placeholder 6">
            <a:extLst>
              <a:ext uri="{FF2B5EF4-FFF2-40B4-BE49-F238E27FC236}">
                <a16:creationId xmlns:a16="http://schemas.microsoft.com/office/drawing/2014/main" id="{BAF52DD4-407D-932E-51BC-F30AD375654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pPr>
            <a:fld id="{759EDD80-B595-D744-8ADA-7B32385B8B9F}" type="slidenum">
              <a:rPr lang="en-GB" altLang="en-US" sz="1400" smtClean="0">
                <a:ea typeface="Microsoft YaHei" panose="020B0503020204020204" pitchFamily="34" charset="-122"/>
              </a:rPr>
              <a:pPr>
                <a:spcBef>
                  <a:spcPct val="0"/>
                </a:spcBef>
              </a:pPr>
              <a:t>1</a:t>
            </a:fld>
            <a:endParaRPr lang="en-GB" altLang="en-US" sz="1400">
              <a:ea typeface="Microsoft YaHei" panose="020B0503020204020204" pitchFamily="34" charset="-122"/>
            </a:endParaRPr>
          </a:p>
        </p:txBody>
      </p:sp>
      <p:sp>
        <p:nvSpPr>
          <p:cNvPr id="5123" name="Text Box 1">
            <a:extLst>
              <a:ext uri="{FF2B5EF4-FFF2-40B4-BE49-F238E27FC236}">
                <a16:creationId xmlns:a16="http://schemas.microsoft.com/office/drawing/2014/main" id="{E5E09890-1602-A5EB-BE16-D76EC0C21C49}"/>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2290" name="Text Box 2">
            <a:extLst>
              <a:ext uri="{FF2B5EF4-FFF2-40B4-BE49-F238E27FC236}">
                <a16:creationId xmlns:a16="http://schemas.microsoft.com/office/drawing/2014/main" id="{A95516D2-EDFE-1643-7E80-62DF2AC5A065}"/>
              </a:ext>
            </a:extLst>
          </p:cNvPr>
          <p:cNvSpPr>
            <a:spLocks noGrp="1" noChangeArrowheads="1"/>
          </p:cNvSpPr>
          <p:nvPr>
            <p:ph type="body" idx="1"/>
          </p:nvPr>
        </p:nvSpPr>
        <p:spPr>
          <a:xfrm>
            <a:off x="755650" y="5078413"/>
            <a:ext cx="6048375" cy="4811712"/>
          </a:xfrm>
        </p:spPr>
        <p:txBody>
          <a:bodyPr wrap="none" anchor="ctr"/>
          <a:lstStyle/>
          <a:p>
            <a:pPr>
              <a:buFont typeface="Times New Roman" charset="0"/>
              <a:buNone/>
              <a:defRPr/>
            </a:pPr>
            <a:endParaRPr lang="en-US" dirty="0">
              <a:ea typeface="ＭＳ Ｐゴシック" charset="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Slide Number Placeholder 6">
            <a:extLst>
              <a:ext uri="{FF2B5EF4-FFF2-40B4-BE49-F238E27FC236}">
                <a16:creationId xmlns:a16="http://schemas.microsoft.com/office/drawing/2014/main" id="{C3B23D5C-CDAF-4A4C-DB30-D2B7F661FD5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pPr>
            <a:fld id="{CCEDA8EC-96FC-AF4F-8277-DCBB50E48110}" type="slidenum">
              <a:rPr lang="en-GB" altLang="en-US" sz="1400" smtClean="0">
                <a:ea typeface="Microsoft YaHei" panose="020B0503020204020204" pitchFamily="34" charset="-122"/>
              </a:rPr>
              <a:pPr>
                <a:spcBef>
                  <a:spcPct val="0"/>
                </a:spcBef>
              </a:pPr>
              <a:t>3</a:t>
            </a:fld>
            <a:endParaRPr lang="en-GB" altLang="en-US" sz="1400">
              <a:ea typeface="Microsoft YaHei" panose="020B0503020204020204" pitchFamily="34" charset="-122"/>
            </a:endParaRPr>
          </a:p>
        </p:txBody>
      </p:sp>
      <p:sp>
        <p:nvSpPr>
          <p:cNvPr id="7171" name="Text Box 1">
            <a:extLst>
              <a:ext uri="{FF2B5EF4-FFF2-40B4-BE49-F238E27FC236}">
                <a16:creationId xmlns:a16="http://schemas.microsoft.com/office/drawing/2014/main" id="{37AEEA35-7B7D-B418-2152-3E66237A62EA}"/>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 name="Text Box 2">
            <a:extLst>
              <a:ext uri="{FF2B5EF4-FFF2-40B4-BE49-F238E27FC236}">
                <a16:creationId xmlns:a16="http://schemas.microsoft.com/office/drawing/2014/main" id="{2E230AAC-10A9-81DE-066D-0F5786486654}"/>
              </a:ext>
            </a:extLst>
          </p:cNvPr>
          <p:cNvSpPr>
            <a:spLocks noGrp="1" noChangeArrowheads="1"/>
          </p:cNvSpPr>
          <p:nvPr>
            <p:ph type="body" idx="1"/>
          </p:nvPr>
        </p:nvSpPr>
        <p:spPr>
          <a:xfrm>
            <a:off x="755650" y="5078413"/>
            <a:ext cx="6048375" cy="4811712"/>
          </a:xfrm>
        </p:spPr>
        <p:txBody>
          <a:bodyPr wrap="none" anchor="ctr"/>
          <a:lstStyle/>
          <a:p>
            <a:pPr>
              <a:buFont typeface="Times New Roman" charset="0"/>
              <a:buNone/>
              <a:defRPr/>
            </a:pPr>
            <a:endParaRPr lang="en-US" dirty="0">
              <a:ea typeface="ＭＳ Ｐゴシック" charset="0"/>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Slide Number Placeholder 6">
            <a:extLst>
              <a:ext uri="{FF2B5EF4-FFF2-40B4-BE49-F238E27FC236}">
                <a16:creationId xmlns:a16="http://schemas.microsoft.com/office/drawing/2014/main" id="{6D6FB467-6B62-3459-38FB-13EDC01B5205}"/>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pPr>
            <a:fld id="{EF1EB520-FB83-CD41-83A5-57F1DE9DF4EB}" type="slidenum">
              <a:rPr lang="en-GB" altLang="en-US" sz="1400" smtClean="0">
                <a:ea typeface="Microsoft YaHei" panose="020B0503020204020204" pitchFamily="34" charset="-122"/>
              </a:rPr>
              <a:pPr>
                <a:spcBef>
                  <a:spcPct val="0"/>
                </a:spcBef>
              </a:pPr>
              <a:t>4</a:t>
            </a:fld>
            <a:endParaRPr lang="en-GB" altLang="en-US" sz="1400">
              <a:ea typeface="Microsoft YaHei" panose="020B0503020204020204" pitchFamily="34" charset="-122"/>
            </a:endParaRPr>
          </a:p>
        </p:txBody>
      </p:sp>
      <p:sp>
        <p:nvSpPr>
          <p:cNvPr id="9219" name="Text Box 1">
            <a:extLst>
              <a:ext uri="{FF2B5EF4-FFF2-40B4-BE49-F238E27FC236}">
                <a16:creationId xmlns:a16="http://schemas.microsoft.com/office/drawing/2014/main" id="{F11273B9-1029-A6F8-8CC1-972EE453E3BA}"/>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 name="Text Box 2">
            <a:extLst>
              <a:ext uri="{FF2B5EF4-FFF2-40B4-BE49-F238E27FC236}">
                <a16:creationId xmlns:a16="http://schemas.microsoft.com/office/drawing/2014/main" id="{6A238D34-DB3D-BE02-4EDF-37B146B86123}"/>
              </a:ext>
            </a:extLst>
          </p:cNvPr>
          <p:cNvSpPr>
            <a:spLocks noGrp="1" noChangeArrowheads="1"/>
          </p:cNvSpPr>
          <p:nvPr>
            <p:ph type="body" idx="1"/>
          </p:nvPr>
        </p:nvSpPr>
        <p:spPr>
          <a:xfrm>
            <a:off x="755650" y="5078413"/>
            <a:ext cx="6048375" cy="4811712"/>
          </a:xfrm>
        </p:spPr>
        <p:txBody>
          <a:bodyPr wrap="none" anchor="ctr"/>
          <a:lstStyle/>
          <a:p>
            <a:pPr>
              <a:buFont typeface="Times New Roman" charset="0"/>
              <a:buNone/>
              <a:defRPr/>
            </a:pPr>
            <a:endParaRPr lang="en-US" dirty="0">
              <a:ea typeface="ＭＳ Ｐゴシック" charset="0"/>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p:nvPr>
        </p:nvSpPr>
        <p:spPr/>
        <p:txBody>
          <a:bodyPr/>
          <a:lstStyle/>
          <a:p>
            <a:pPr>
              <a:defRPr/>
            </a:pPr>
            <a:fld id="{A91BF66B-1F3F-9B44-BC4D-5603671495E4}" type="slidenum">
              <a:rPr lang="en-GB" altLang="en-US" smtClean="0"/>
              <a:pPr>
                <a:defRPr/>
              </a:pPr>
              <a:t>8</a:t>
            </a:fld>
            <a:endParaRPr lang="en-GB" altLang="en-US"/>
          </a:p>
        </p:txBody>
      </p:sp>
    </p:spTree>
    <p:extLst>
      <p:ext uri="{BB962C8B-B14F-4D97-AF65-F5344CB8AC3E}">
        <p14:creationId xmlns:p14="http://schemas.microsoft.com/office/powerpoint/2010/main" val="2487089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492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24441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32">
            <a:extLst>
              <a:ext uri="{FF2B5EF4-FFF2-40B4-BE49-F238E27FC236}">
                <a16:creationId xmlns:a16="http://schemas.microsoft.com/office/drawing/2014/main" id="{CC67E545-0EA8-78DC-F0B7-3DD617826441}"/>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40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hyperlink" Target="https://www.nspcc.org.uk/keeping-children-safe/online-safety/talking-child-online-safety/" TargetMode="External"/><Relationship Id="rId2" Type="http://schemas.openxmlformats.org/officeDocument/2006/relationships/hyperlink" Target="https://www.bbc.co.uk/teach/safer-internet-day-resources/z6bbhbk"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s://swgfl.org.uk/resource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a:extLst>
              <a:ext uri="{FF2B5EF4-FFF2-40B4-BE49-F238E27FC236}">
                <a16:creationId xmlns:a16="http://schemas.microsoft.com/office/drawing/2014/main" id="{26936078-D8A0-41DB-9703-7827ECFDF3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0713"/>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a:extLst>
              <a:ext uri="{FF2B5EF4-FFF2-40B4-BE49-F238E27FC236}">
                <a16:creationId xmlns:a16="http://schemas.microsoft.com/office/drawing/2014/main" id="{6B7F31AC-BE29-A74F-38A0-D69D94884B2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0" y="5854700"/>
            <a:ext cx="9120188"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Google Shape;26;p1">
            <a:extLst>
              <a:ext uri="{FF2B5EF4-FFF2-40B4-BE49-F238E27FC236}">
                <a16:creationId xmlns:a16="http://schemas.microsoft.com/office/drawing/2014/main" id="{DB911AE5-0344-5A7C-89B4-1F1AD5E62705}"/>
              </a:ext>
            </a:extLst>
          </p:cNvPr>
          <p:cNvSpPr txBox="1"/>
          <p:nvPr/>
        </p:nvSpPr>
        <p:spPr>
          <a:xfrm>
            <a:off x="604837" y="2636778"/>
            <a:ext cx="7934325" cy="1077178"/>
          </a:xfrm>
          <a:prstGeom prst="rect">
            <a:avLst/>
          </a:prstGeom>
          <a:noFill/>
          <a:ln>
            <a:noFill/>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chemeClr val="dk1"/>
              </a:buClr>
              <a:buSzPts val="1600"/>
              <a:buFont typeface="Arial"/>
              <a:buChar char="•"/>
            </a:pPr>
            <a:r>
              <a:rPr lang="en-US" sz="1600" b="1" i="0" u="none" dirty="0">
                <a:solidFill>
                  <a:schemeClr val="dk1"/>
                </a:solidFill>
                <a:latin typeface="Calibri"/>
                <a:ea typeface="Calibri"/>
                <a:cs typeface="Calibri"/>
                <a:sym typeface="Calibri"/>
              </a:rPr>
              <a:t>Teacher Note </a:t>
            </a:r>
            <a:r>
              <a:rPr lang="en-US" sz="1600" i="0" u="none" dirty="0">
                <a:solidFill>
                  <a:schemeClr val="bg1">
                    <a:lumMod val="50000"/>
                  </a:schemeClr>
                </a:solidFill>
                <a:latin typeface="Calibri"/>
                <a:ea typeface="Calibri"/>
                <a:cs typeface="Calibri"/>
                <a:sym typeface="Calibri"/>
              </a:rPr>
              <a:t>| slide 2 </a:t>
            </a:r>
          </a:p>
          <a:p>
            <a:pPr marL="285750" marR="0" lvl="0" indent="-285750" algn="l" rtl="0">
              <a:lnSpc>
                <a:spcPct val="100000"/>
              </a:lnSpc>
              <a:spcBef>
                <a:spcPts val="0"/>
              </a:spcBef>
              <a:spcAft>
                <a:spcPts val="0"/>
              </a:spcAft>
              <a:buClr>
                <a:schemeClr val="dk1"/>
              </a:buClr>
              <a:buSzPts val="1600"/>
              <a:buFont typeface="Arial"/>
              <a:buChar char="•"/>
            </a:pPr>
            <a:r>
              <a:rPr lang="en-US" sz="1600" b="1" i="0" u="none" dirty="0">
                <a:solidFill>
                  <a:schemeClr val="dk1"/>
                </a:solidFill>
                <a:latin typeface="Calibri"/>
                <a:ea typeface="Calibri"/>
                <a:cs typeface="Calibri"/>
                <a:sym typeface="Calibri"/>
              </a:rPr>
              <a:t>Reading Comprehension </a:t>
            </a:r>
            <a:r>
              <a:rPr lang="en-US" sz="1600" b="0" i="0" u="none" dirty="0">
                <a:solidFill>
                  <a:srgbClr val="7F7F7F"/>
                </a:solidFill>
                <a:latin typeface="Calibri"/>
                <a:ea typeface="Calibri"/>
                <a:cs typeface="Calibri"/>
                <a:sym typeface="Calibri"/>
              </a:rPr>
              <a:t>| slides 3 – 6</a:t>
            </a:r>
            <a:endParaRPr dirty="0"/>
          </a:p>
          <a:p>
            <a:pPr marL="285750" marR="0" lvl="0" indent="-285750" algn="l" rtl="0">
              <a:lnSpc>
                <a:spcPct val="100000"/>
              </a:lnSpc>
              <a:spcBef>
                <a:spcPts val="0"/>
              </a:spcBef>
              <a:spcAft>
                <a:spcPts val="0"/>
              </a:spcAft>
              <a:buClr>
                <a:schemeClr val="dk1"/>
              </a:buClr>
              <a:buSzPts val="1600"/>
              <a:buFont typeface="Arial"/>
              <a:buChar char="•"/>
            </a:pPr>
            <a:r>
              <a:rPr lang="en-US" sz="1600" b="1" i="0" u="none" dirty="0">
                <a:solidFill>
                  <a:schemeClr val="dk1"/>
                </a:solidFill>
                <a:latin typeface="Calibri"/>
                <a:ea typeface="Calibri"/>
                <a:cs typeface="Calibri"/>
                <a:sym typeface="Calibri"/>
              </a:rPr>
              <a:t>Discussion</a:t>
            </a:r>
            <a:r>
              <a:rPr lang="en-US" sz="1600" b="0" i="0" u="none" dirty="0">
                <a:solidFill>
                  <a:schemeClr val="dk1"/>
                </a:solidFill>
                <a:latin typeface="Calibri"/>
                <a:ea typeface="Calibri"/>
                <a:cs typeface="Calibri"/>
                <a:sym typeface="Calibri"/>
              </a:rPr>
              <a:t> </a:t>
            </a:r>
            <a:r>
              <a:rPr lang="en-US" sz="1600" b="0" i="0" u="none" dirty="0">
                <a:solidFill>
                  <a:srgbClr val="7F7F7F"/>
                </a:solidFill>
                <a:latin typeface="Calibri"/>
                <a:ea typeface="Calibri"/>
                <a:cs typeface="Calibri"/>
                <a:sym typeface="Calibri"/>
              </a:rPr>
              <a:t>| slide 7</a:t>
            </a:r>
            <a:endParaRPr lang="en-US" sz="1600" dirty="0">
              <a:solidFill>
                <a:srgbClr val="7F7F7F"/>
              </a:solidFill>
              <a:latin typeface="Calibri"/>
              <a:cs typeface="Calibri"/>
              <a:sym typeface="Calibri"/>
            </a:endParaRPr>
          </a:p>
          <a:p>
            <a:pPr marL="285750" indent="-285750">
              <a:spcBef>
                <a:spcPts val="0"/>
              </a:spcBef>
              <a:spcAft>
                <a:spcPts val="0"/>
              </a:spcAft>
              <a:buClr>
                <a:schemeClr val="dk1"/>
              </a:buClr>
              <a:buSzPts val="1600"/>
              <a:buFont typeface="Arial"/>
              <a:buChar char="•"/>
            </a:pPr>
            <a:r>
              <a:rPr lang="en-US" sz="1600" b="1" dirty="0">
                <a:latin typeface="Calibri"/>
                <a:cs typeface="Calibri"/>
                <a:sym typeface="Calibri"/>
              </a:rPr>
              <a:t>Reading Comprehension answers </a:t>
            </a:r>
            <a:r>
              <a:rPr lang="en-US" sz="1600" b="0" i="0" u="none" dirty="0">
                <a:solidFill>
                  <a:srgbClr val="7F7F7F"/>
                </a:solidFill>
                <a:latin typeface="Calibri"/>
                <a:ea typeface="Calibri"/>
                <a:cs typeface="Calibri"/>
                <a:sym typeface="Calibri"/>
              </a:rPr>
              <a:t>| slide 8</a:t>
            </a:r>
            <a:endParaRPr lang="en-US" sz="1600" b="1" dirty="0">
              <a:latin typeface="Calibri"/>
              <a:cs typeface="Calibri"/>
              <a:sym typeface="Calibri"/>
            </a:endParaRPr>
          </a:p>
        </p:txBody>
      </p:sp>
      <p:pic>
        <p:nvPicPr>
          <p:cNvPr id="4" name="Picture 3">
            <a:extLst>
              <a:ext uri="{FF2B5EF4-FFF2-40B4-BE49-F238E27FC236}">
                <a16:creationId xmlns:a16="http://schemas.microsoft.com/office/drawing/2014/main" id="{CEA25A8D-F3D1-ACC4-0915-3849015E4504}"/>
              </a:ext>
            </a:extLst>
          </p:cNvPr>
          <p:cNvPicPr>
            <a:picLocks noChangeAspect="1"/>
          </p:cNvPicPr>
          <p:nvPr/>
        </p:nvPicPr>
        <p:blipFill>
          <a:blip r:embed="rId5"/>
          <a:stretch>
            <a:fillRect/>
          </a:stretch>
        </p:blipFill>
        <p:spPr>
          <a:xfrm>
            <a:off x="4095413" y="1772816"/>
            <a:ext cx="953173" cy="20264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59906D-2455-35C1-2FE5-69D950A7AFDE}"/>
              </a:ext>
            </a:extLst>
          </p:cNvPr>
          <p:cNvSpPr txBox="1"/>
          <p:nvPr/>
        </p:nvSpPr>
        <p:spPr>
          <a:xfrm>
            <a:off x="599913" y="1412776"/>
            <a:ext cx="7944172" cy="4693593"/>
          </a:xfrm>
          <a:prstGeom prst="rect">
            <a:avLst/>
          </a:prstGeom>
          <a:noFill/>
        </p:spPr>
        <p:txBody>
          <a:bodyPr wrap="square" rtlCol="0">
            <a:spAutoFit/>
          </a:bodyPr>
          <a:lstStyle/>
          <a:p>
            <a:r>
              <a:rPr lang="en-US" sz="1300" b="1" dirty="0">
                <a:latin typeface="Calibri" panose="020F0502020204030204" pitchFamily="34" charset="0"/>
                <a:cs typeface="Calibri" panose="020F0502020204030204" pitchFamily="34" charset="0"/>
              </a:rPr>
              <a:t>Reading Comprehension</a:t>
            </a:r>
          </a:p>
          <a:p>
            <a:r>
              <a:rPr lang="en-US" sz="1300" dirty="0">
                <a:latin typeface="Calibri" panose="020F0502020204030204" pitchFamily="34" charset="0"/>
                <a:cs typeface="Calibri" panose="020F0502020204030204" pitchFamily="34" charset="0"/>
              </a:rPr>
              <a:t>Do the comprehension on the board (as a whole class / in groups, etc.) or print it for individual children. </a:t>
            </a:r>
          </a:p>
          <a:p>
            <a:endParaRPr lang="en-US" sz="1300" dirty="0">
              <a:latin typeface="Calibri" panose="020F0502020204030204" pitchFamily="34" charset="0"/>
              <a:cs typeface="Calibri" panose="020F0502020204030204" pitchFamily="34" charset="0"/>
            </a:endParaRPr>
          </a:p>
          <a:p>
            <a:r>
              <a:rPr lang="en-US" sz="1300" dirty="0">
                <a:latin typeface="Calibri" panose="020F0502020204030204" pitchFamily="34" charset="0"/>
                <a:cs typeface="Calibri" panose="020F0502020204030204" pitchFamily="34" charset="0"/>
              </a:rPr>
              <a:t>We use the ‘you’ form because this comprehension would normally be done after the children have completed a now&gt;press&gt;play immersive Experience, in which they play the main character. You could tell the children that this is a Reading Comprehension in which </a:t>
            </a:r>
            <a:r>
              <a:rPr lang="en-US" sz="1300" i="1" dirty="0">
                <a:latin typeface="Calibri" panose="020F0502020204030204" pitchFamily="34" charset="0"/>
                <a:cs typeface="Calibri" panose="020F0502020204030204" pitchFamily="34" charset="0"/>
              </a:rPr>
              <a:t>they</a:t>
            </a:r>
            <a:r>
              <a:rPr lang="en-US" sz="1300" dirty="0">
                <a:latin typeface="Calibri" panose="020F0502020204030204" pitchFamily="34" charset="0"/>
                <a:cs typeface="Calibri" panose="020F0502020204030204" pitchFamily="34" charset="0"/>
              </a:rPr>
              <a:t> are the main character.</a:t>
            </a:r>
          </a:p>
          <a:p>
            <a:endParaRPr lang="en-US" sz="1300" dirty="0">
              <a:latin typeface="Calibri" panose="020F0502020204030204" pitchFamily="34" charset="0"/>
              <a:cs typeface="Calibri" panose="020F0502020204030204" pitchFamily="34" charset="0"/>
            </a:endParaRPr>
          </a:p>
          <a:p>
            <a:r>
              <a:rPr lang="en-US" sz="1300" dirty="0">
                <a:latin typeface="Calibri" panose="020F0502020204030204" pitchFamily="34" charset="0"/>
                <a:cs typeface="Calibri" panose="020F0502020204030204" pitchFamily="34" charset="0"/>
              </a:rPr>
              <a:t>It is more accessible than the SATs paper as the prose is chunked smaller. For a higher level of challenge, you could try the Year 5 - 6 PowerPoint which includes harder vocabulary and questions. </a:t>
            </a:r>
          </a:p>
          <a:p>
            <a:endParaRPr lang="en-US" sz="1300" dirty="0">
              <a:latin typeface="Calibri" panose="020F0502020204030204" pitchFamily="34" charset="0"/>
              <a:cs typeface="Calibri" panose="020F0502020204030204" pitchFamily="34" charset="0"/>
            </a:endParaRPr>
          </a:p>
          <a:p>
            <a:endParaRPr lang="en-US" sz="1300" dirty="0">
              <a:latin typeface="Calibri" panose="020F0502020204030204" pitchFamily="34" charset="0"/>
              <a:cs typeface="Calibri" panose="020F0502020204030204" pitchFamily="34" charset="0"/>
            </a:endParaRPr>
          </a:p>
          <a:p>
            <a:r>
              <a:rPr lang="en-US" sz="1300" b="1" dirty="0">
                <a:latin typeface="Calibri" panose="020F0502020204030204" pitchFamily="34" charset="0"/>
                <a:cs typeface="Calibri" panose="020F0502020204030204" pitchFamily="34" charset="0"/>
              </a:rPr>
              <a:t>Discussion (afterwards) </a:t>
            </a:r>
          </a:p>
          <a:p>
            <a:r>
              <a:rPr lang="en-US" sz="1300" dirty="0">
                <a:latin typeface="Calibri" panose="020F0502020204030204" pitchFamily="34" charset="0"/>
                <a:cs typeface="Calibri" panose="020F0502020204030204" pitchFamily="34" charset="0"/>
              </a:rPr>
              <a:t>Part of the reason it is accessible is so that you have time to have a rich, PSHE discussion afterwards, focusing fully on Online Safety as a topic. This is on Slide 7. </a:t>
            </a:r>
          </a:p>
          <a:p>
            <a:endParaRPr lang="en-US" sz="1300" dirty="0">
              <a:latin typeface="Calibri" panose="020F0502020204030204" pitchFamily="34" charset="0"/>
              <a:cs typeface="Calibri" panose="020F0502020204030204" pitchFamily="34" charset="0"/>
            </a:endParaRPr>
          </a:p>
          <a:p>
            <a:endParaRPr lang="en-US" sz="1300" dirty="0">
              <a:latin typeface="Calibri" panose="020F0502020204030204" pitchFamily="34" charset="0"/>
              <a:cs typeface="Calibri" panose="020F0502020204030204" pitchFamily="34" charset="0"/>
            </a:endParaRPr>
          </a:p>
          <a:p>
            <a:r>
              <a:rPr lang="en-US" sz="1300" b="1" dirty="0">
                <a:latin typeface="Calibri" panose="020F0502020204030204" pitchFamily="34" charset="0"/>
                <a:cs typeface="Calibri" panose="020F0502020204030204" pitchFamily="34" charset="0"/>
              </a:rPr>
              <a:t>More resources</a:t>
            </a:r>
          </a:p>
          <a:p>
            <a:r>
              <a:rPr lang="en-US" sz="1300" dirty="0">
                <a:latin typeface="Calibri" panose="020F0502020204030204" pitchFamily="34" charset="0"/>
                <a:cs typeface="Calibri" panose="020F0502020204030204" pitchFamily="34" charset="0"/>
              </a:rPr>
              <a:t>For more activities and guidance on Online Safety, do check out these resources: </a:t>
            </a:r>
          </a:p>
          <a:p>
            <a:endParaRPr lang="en-US" sz="1300" dirty="0">
              <a:latin typeface="Calibri" panose="020F0502020204030204" pitchFamily="34" charset="0"/>
              <a:cs typeface="Calibri" panose="020F0502020204030204" pitchFamily="34" charset="0"/>
            </a:endParaRPr>
          </a:p>
          <a:p>
            <a:pPr lvl="1"/>
            <a:r>
              <a:rPr lang="en-US" sz="1300" dirty="0">
                <a:latin typeface="Calibri" panose="020F0502020204030204" pitchFamily="34" charset="0"/>
                <a:cs typeface="Calibri" panose="020F0502020204030204" pitchFamily="34" charset="0"/>
                <a:hlinkClick r:id="rId2"/>
              </a:rPr>
              <a:t>https://www.bbc.co.uk/teach/safer-internet-day-resources/z6bbhbk</a:t>
            </a:r>
            <a:endParaRPr lang="en-US" sz="1300" dirty="0">
              <a:latin typeface="Calibri" panose="020F0502020204030204" pitchFamily="34" charset="0"/>
              <a:cs typeface="Calibri" panose="020F0502020204030204" pitchFamily="34" charset="0"/>
            </a:endParaRPr>
          </a:p>
          <a:p>
            <a:pPr lvl="1"/>
            <a:r>
              <a:rPr lang="en-US" sz="1300" dirty="0">
                <a:latin typeface="Calibri" panose="020F0502020204030204" pitchFamily="34" charset="0"/>
                <a:cs typeface="Calibri" panose="020F0502020204030204" pitchFamily="34" charset="0"/>
                <a:hlinkClick r:id="rId3"/>
              </a:rPr>
              <a:t>https://www.internetmatters.org/schools-esafety/primary/</a:t>
            </a:r>
          </a:p>
          <a:p>
            <a:pPr lvl="1"/>
            <a:r>
              <a:rPr lang="en-US" sz="1300" dirty="0">
                <a:latin typeface="Calibri" panose="020F0502020204030204" pitchFamily="34" charset="0"/>
                <a:cs typeface="Calibri" panose="020F0502020204030204" pitchFamily="34" charset="0"/>
                <a:hlinkClick r:id="rId4"/>
              </a:rPr>
              <a:t>https://swgfl.org.uk/resources/</a:t>
            </a:r>
            <a:endParaRPr lang="en-US" sz="1300" dirty="0">
              <a:latin typeface="Calibri" panose="020F0502020204030204" pitchFamily="34" charset="0"/>
              <a:cs typeface="Calibri" panose="020F0502020204030204" pitchFamily="34" charset="0"/>
            </a:endParaRPr>
          </a:p>
          <a:p>
            <a:endParaRPr lang="en-US" sz="1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1C392D43-C1EA-3B95-30EF-74A61401111C}"/>
              </a:ext>
            </a:extLst>
          </p:cNvPr>
          <p:cNvPicPr>
            <a:picLocks noChangeAspect="1"/>
          </p:cNvPicPr>
          <p:nvPr/>
        </p:nvPicPr>
        <p:blipFill>
          <a:blip r:embed="rId5"/>
          <a:stretch>
            <a:fillRect/>
          </a:stretch>
        </p:blipFill>
        <p:spPr>
          <a:xfrm>
            <a:off x="3537358" y="692696"/>
            <a:ext cx="2069283" cy="504056"/>
          </a:xfrm>
          <a:prstGeom prst="rect">
            <a:avLst/>
          </a:prstGeom>
        </p:spPr>
      </p:pic>
    </p:spTree>
    <p:extLst>
      <p:ext uri="{BB962C8B-B14F-4D97-AF65-F5344CB8AC3E}">
        <p14:creationId xmlns:p14="http://schemas.microsoft.com/office/powerpoint/2010/main" val="3395885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hape 112">
            <a:extLst>
              <a:ext uri="{FF2B5EF4-FFF2-40B4-BE49-F238E27FC236}">
                <a16:creationId xmlns:a16="http://schemas.microsoft.com/office/drawing/2014/main" id="{9CCDDD96-52C3-F041-FFB8-782C96CF5876}"/>
              </a:ext>
            </a:extLst>
          </p:cNvPr>
          <p:cNvSpPr/>
          <p:nvPr/>
        </p:nvSpPr>
        <p:spPr>
          <a:xfrm>
            <a:off x="334963" y="3747577"/>
            <a:ext cx="207962" cy="369888"/>
          </a:xfrm>
          <a:prstGeom prst="rect">
            <a:avLst/>
          </a:prstGeom>
          <a:solidFill>
            <a:srgbClr val="000000"/>
          </a:solidFill>
          <a:ln w="12700">
            <a:miter lim="400000"/>
          </a:ln>
        </p:spPr>
        <p:txBody>
          <a:bodyPr wrap="none" lIns="45719" rIns="45719">
            <a:spAutoFit/>
          </a:bodyPr>
          <a:lstStyle>
            <a:lvl1pPr>
              <a:defRPr>
                <a:solidFill>
                  <a:srgbClr val="FFFFFF"/>
                </a:solidFill>
              </a:defRPr>
            </a:lvl1pPr>
          </a:lstStyle>
          <a:p>
            <a:pPr>
              <a:defRPr/>
            </a:pPr>
            <a:r>
              <a:rPr dirty="0">
                <a:latin typeface="+mn-lt"/>
              </a:rPr>
              <a:t>1</a:t>
            </a:r>
          </a:p>
        </p:txBody>
      </p:sp>
      <p:sp>
        <p:nvSpPr>
          <p:cNvPr id="10" name="Shape 114">
            <a:extLst>
              <a:ext uri="{FF2B5EF4-FFF2-40B4-BE49-F238E27FC236}">
                <a16:creationId xmlns:a16="http://schemas.microsoft.com/office/drawing/2014/main" id="{063AEDFD-B1C1-398E-E4AE-DC55AF922DC9}"/>
              </a:ext>
            </a:extLst>
          </p:cNvPr>
          <p:cNvSpPr/>
          <p:nvPr/>
        </p:nvSpPr>
        <p:spPr>
          <a:xfrm>
            <a:off x="695506" y="3717032"/>
            <a:ext cx="8485188" cy="738664"/>
          </a:xfrm>
          <a:prstGeom prst="rect">
            <a:avLst/>
          </a:prstGeom>
          <a:ln w="12700">
            <a:miter lim="400000"/>
          </a:ln>
        </p:spPr>
        <p:txBody>
          <a:bodyPr lIns="45719" rIns="45719">
            <a:spAutoFit/>
          </a:bodyPr>
          <a:lstStyle/>
          <a:p>
            <a:pPr>
              <a:defRPr sz="1400"/>
            </a:pPr>
            <a:r>
              <a:rPr lang="en-GB" sz="1400" dirty="0">
                <a:latin typeface="+mn-lt"/>
              </a:rPr>
              <a:t>Which room in the school were you in?  </a:t>
            </a:r>
          </a:p>
          <a:p>
            <a:pPr>
              <a:defRPr sz="1400"/>
            </a:pPr>
            <a:endParaRPr lang="en-GB" sz="1400" dirty="0">
              <a:latin typeface="+mn-lt"/>
            </a:endParaRPr>
          </a:p>
          <a:p>
            <a:pPr>
              <a:defRPr sz="1400"/>
            </a:pPr>
            <a:r>
              <a:rPr lang="en-GB" sz="1400" dirty="0">
                <a:solidFill>
                  <a:schemeClr val="dk1"/>
                </a:solidFill>
                <a:latin typeface="Calibri"/>
                <a:ea typeface="Calibri"/>
                <a:cs typeface="Calibri"/>
                <a:sym typeface="Calibri"/>
              </a:rPr>
              <a:t>______________________________________</a:t>
            </a:r>
            <a:endParaRPr lang="en-GB" sz="1400" dirty="0">
              <a:latin typeface="+mn-lt"/>
            </a:endParaRPr>
          </a:p>
        </p:txBody>
      </p:sp>
      <p:sp>
        <p:nvSpPr>
          <p:cNvPr id="11" name="Shape 115">
            <a:extLst>
              <a:ext uri="{FF2B5EF4-FFF2-40B4-BE49-F238E27FC236}">
                <a16:creationId xmlns:a16="http://schemas.microsoft.com/office/drawing/2014/main" id="{B744E032-AA93-785A-6899-E2983E1BAF13}"/>
              </a:ext>
            </a:extLst>
          </p:cNvPr>
          <p:cNvSpPr/>
          <p:nvPr/>
        </p:nvSpPr>
        <p:spPr>
          <a:xfrm>
            <a:off x="334963" y="4709997"/>
            <a:ext cx="207962" cy="369888"/>
          </a:xfrm>
          <a:prstGeom prst="rect">
            <a:avLst/>
          </a:prstGeom>
          <a:solidFill>
            <a:srgbClr val="000000"/>
          </a:solidFill>
          <a:ln w="12700">
            <a:miter lim="400000"/>
          </a:ln>
        </p:spPr>
        <p:txBody>
          <a:bodyPr wrap="none" lIns="45719" rIns="45719">
            <a:spAutoFit/>
          </a:bodyPr>
          <a:lstStyle>
            <a:lvl1pPr>
              <a:defRPr>
                <a:solidFill>
                  <a:srgbClr val="FFFFFF"/>
                </a:solidFill>
              </a:defRPr>
            </a:lvl1pPr>
          </a:lstStyle>
          <a:p>
            <a:pPr>
              <a:defRPr/>
            </a:pPr>
            <a:r>
              <a:rPr dirty="0">
                <a:latin typeface="+mn-lt"/>
              </a:rPr>
              <a:t>2</a:t>
            </a:r>
          </a:p>
        </p:txBody>
      </p:sp>
      <p:sp>
        <p:nvSpPr>
          <p:cNvPr id="12" name="Shape 116">
            <a:extLst>
              <a:ext uri="{FF2B5EF4-FFF2-40B4-BE49-F238E27FC236}">
                <a16:creationId xmlns:a16="http://schemas.microsoft.com/office/drawing/2014/main" id="{B4B57C16-4822-97A2-3E20-AD582062F357}"/>
              </a:ext>
            </a:extLst>
          </p:cNvPr>
          <p:cNvSpPr/>
          <p:nvPr/>
        </p:nvSpPr>
        <p:spPr>
          <a:xfrm>
            <a:off x="660400" y="4634552"/>
            <a:ext cx="8483600" cy="738664"/>
          </a:xfrm>
          <a:prstGeom prst="rect">
            <a:avLst/>
          </a:prstGeom>
          <a:ln w="12700">
            <a:miter lim="400000"/>
          </a:ln>
        </p:spPr>
        <p:txBody>
          <a:bodyPr wrap="square" lIns="45719" rIns="45719">
            <a:spAutoFit/>
          </a:bodyPr>
          <a:lstStyle/>
          <a:p>
            <a:pPr>
              <a:defRPr sz="1400"/>
            </a:pPr>
            <a:r>
              <a:rPr lang="en-GB" sz="1400" dirty="0">
                <a:latin typeface="+mn-lt"/>
              </a:rPr>
              <a:t>Find and copy a 5-word phrase that shows that you were embarrassed by Jayden’s comment. </a:t>
            </a:r>
          </a:p>
          <a:p>
            <a:pPr>
              <a:defRPr sz="1400"/>
            </a:pPr>
            <a:endParaRPr lang="en-GB" sz="1400" dirty="0">
              <a:latin typeface="Calibri" panose="020F0502020204030204" pitchFamily="34" charset="0"/>
              <a:cs typeface="Calibri" panose="020F0502020204030204" pitchFamily="34" charset="0"/>
            </a:endParaRPr>
          </a:p>
          <a:p>
            <a:pPr marL="0" marR="0" lvl="0" indent="0" algn="l" rtl="0">
              <a:spcBef>
                <a:spcPts val="0"/>
              </a:spcBef>
              <a:spcAft>
                <a:spcPts val="0"/>
              </a:spcAft>
              <a:buNone/>
            </a:pPr>
            <a:r>
              <a:rPr lang="en-GB" sz="1400" dirty="0">
                <a:solidFill>
                  <a:schemeClr val="dk1"/>
                </a:solidFill>
                <a:latin typeface="Calibri" panose="020F0502020204030204" pitchFamily="34" charset="0"/>
                <a:ea typeface="Calibri"/>
                <a:cs typeface="Calibri" panose="020F0502020204030204" pitchFamily="34" charset="0"/>
                <a:sym typeface="Calibri"/>
              </a:rPr>
              <a:t>_____________________________________________________________________________________		</a:t>
            </a:r>
          </a:p>
        </p:txBody>
      </p:sp>
      <p:sp>
        <p:nvSpPr>
          <p:cNvPr id="13" name="Shape 117">
            <a:extLst>
              <a:ext uri="{FF2B5EF4-FFF2-40B4-BE49-F238E27FC236}">
                <a16:creationId xmlns:a16="http://schemas.microsoft.com/office/drawing/2014/main" id="{1D4D39EF-2878-639C-F2FB-161102D14DDA}"/>
              </a:ext>
            </a:extLst>
          </p:cNvPr>
          <p:cNvSpPr/>
          <p:nvPr/>
        </p:nvSpPr>
        <p:spPr>
          <a:xfrm>
            <a:off x="334963" y="5567401"/>
            <a:ext cx="207962" cy="369887"/>
          </a:xfrm>
          <a:prstGeom prst="rect">
            <a:avLst/>
          </a:prstGeom>
          <a:solidFill>
            <a:srgbClr val="000000"/>
          </a:solidFill>
          <a:ln w="12700">
            <a:miter lim="400000"/>
          </a:ln>
        </p:spPr>
        <p:txBody>
          <a:bodyPr wrap="none" lIns="45719" rIns="45719">
            <a:spAutoFit/>
          </a:bodyPr>
          <a:lstStyle>
            <a:lvl1pPr>
              <a:defRPr>
                <a:solidFill>
                  <a:srgbClr val="FFFFFF"/>
                </a:solidFill>
              </a:defRPr>
            </a:lvl1pPr>
          </a:lstStyle>
          <a:p>
            <a:pPr>
              <a:defRPr/>
            </a:pPr>
            <a:r>
              <a:rPr dirty="0">
                <a:latin typeface="+mn-lt"/>
              </a:rPr>
              <a:t>3</a:t>
            </a:r>
          </a:p>
        </p:txBody>
      </p:sp>
      <p:sp>
        <p:nvSpPr>
          <p:cNvPr id="15" name="Shape 121">
            <a:extLst>
              <a:ext uri="{FF2B5EF4-FFF2-40B4-BE49-F238E27FC236}">
                <a16:creationId xmlns:a16="http://schemas.microsoft.com/office/drawing/2014/main" id="{975104DD-3993-C69A-0A0E-1EC41F9E626E}"/>
              </a:ext>
            </a:extLst>
          </p:cNvPr>
          <p:cNvSpPr/>
          <p:nvPr/>
        </p:nvSpPr>
        <p:spPr>
          <a:xfrm>
            <a:off x="613402" y="777862"/>
            <a:ext cx="7775022" cy="2693045"/>
          </a:xfrm>
          <a:prstGeom prst="rect">
            <a:avLst/>
          </a:prstGeom>
          <a:solidFill>
            <a:schemeClr val="bg1">
              <a:lumMod val="95000"/>
            </a:schemeClr>
          </a:solidFill>
          <a:ln w="12700">
            <a:miter lim="400000"/>
          </a:ln>
        </p:spPr>
        <p:txBody>
          <a:bodyPr wrap="square" lIns="45719" rIns="45719">
            <a:spAutoFit/>
          </a:bodyPr>
          <a:lstStyle/>
          <a:p>
            <a:r>
              <a:rPr lang="en-GB" sz="1300" dirty="0">
                <a:effectLst/>
                <a:latin typeface="Calibri" panose="020F0502020204030204" pitchFamily="34" charset="0"/>
                <a:ea typeface="Calibri" panose="020F0502020204030204" pitchFamily="34" charset="0"/>
                <a:cs typeface="Times New Roman" panose="02020603050405020304" pitchFamily="18" charset="0"/>
              </a:rPr>
              <a:t>The rain drummed a heavy beat on the roof of the school hall. Wet break again. You turned to your best friend, Jayden. </a:t>
            </a:r>
          </a:p>
          <a:p>
            <a:r>
              <a:rPr lang="en-GB" sz="1300" dirty="0">
                <a:effectLst/>
                <a:latin typeface="Calibri" panose="020F0502020204030204" pitchFamily="34" charset="0"/>
                <a:ea typeface="Calibri" panose="020F0502020204030204" pitchFamily="34" charset="0"/>
                <a:cs typeface="Times New Roman" panose="02020603050405020304" pitchFamily="18" charset="0"/>
              </a:rPr>
              <a:t> </a:t>
            </a:r>
          </a:p>
          <a:p>
            <a:r>
              <a:rPr lang="en-GB" sz="1300" dirty="0">
                <a:effectLst/>
                <a:latin typeface="Calibri" panose="020F0502020204030204" pitchFamily="34" charset="0"/>
                <a:ea typeface="Calibri" panose="020F0502020204030204" pitchFamily="34" charset="0"/>
                <a:cs typeface="Times New Roman" panose="02020603050405020304" pitchFamily="18" charset="0"/>
              </a:rPr>
              <a:t>“Shall we go on the computers and play </a:t>
            </a:r>
            <a:r>
              <a:rPr lang="en-GB" sz="1300" dirty="0" err="1">
                <a:effectLst/>
                <a:latin typeface="Calibri" panose="020F0502020204030204" pitchFamily="34" charset="0"/>
                <a:ea typeface="Calibri" panose="020F0502020204030204" pitchFamily="34" charset="0"/>
                <a:cs typeface="Times New Roman" panose="02020603050405020304" pitchFamily="18" charset="0"/>
              </a:rPr>
              <a:t>PowerUp</a:t>
            </a:r>
            <a:r>
              <a:rPr lang="en-GB" sz="1300" dirty="0">
                <a:effectLst/>
                <a:latin typeface="Calibri" panose="020F0502020204030204" pitchFamily="34" charset="0"/>
                <a:ea typeface="Calibri" panose="020F0502020204030204" pitchFamily="34" charset="0"/>
                <a:cs typeface="Times New Roman" panose="02020603050405020304" pitchFamily="18" charset="0"/>
              </a:rPr>
              <a:t>?” you asked.  </a:t>
            </a:r>
          </a:p>
          <a:p>
            <a:r>
              <a:rPr lang="en-GB" sz="1300" dirty="0">
                <a:effectLst/>
                <a:latin typeface="Calibri" panose="020F0502020204030204" pitchFamily="34" charset="0"/>
                <a:ea typeface="Calibri" panose="020F0502020204030204" pitchFamily="34" charset="0"/>
                <a:cs typeface="Times New Roman" panose="02020603050405020304" pitchFamily="18" charset="0"/>
              </a:rPr>
              <a:t>“Why d’you always want to play that silly internet game?” replied Jayden. </a:t>
            </a:r>
          </a:p>
          <a:p>
            <a:r>
              <a:rPr lang="en-GB" sz="1300" dirty="0">
                <a:effectLst/>
                <a:latin typeface="Calibri" panose="020F0502020204030204" pitchFamily="34" charset="0"/>
                <a:ea typeface="Calibri" panose="020F0502020204030204" pitchFamily="34" charset="0"/>
                <a:cs typeface="Times New Roman" panose="02020603050405020304" pitchFamily="18" charset="0"/>
              </a:rPr>
              <a:t> </a:t>
            </a:r>
          </a:p>
          <a:p>
            <a:r>
              <a:rPr lang="en-GB" sz="1300" dirty="0">
                <a:effectLst/>
                <a:latin typeface="Calibri" panose="020F0502020204030204" pitchFamily="34" charset="0"/>
                <a:ea typeface="Calibri" panose="020F0502020204030204" pitchFamily="34" charset="0"/>
                <a:cs typeface="Times New Roman" panose="02020603050405020304" pitchFamily="18" charset="0"/>
              </a:rPr>
              <a:t>Some nearby children giggled at Jayden’s comment. Your cheeks flushed deep red. Why was Jayden being so horrible at the moment? It was ever since he had stayed at your house and cried all night because he missed his Dad. You hadn’t even cared and had told him not to worry. </a:t>
            </a:r>
          </a:p>
          <a:p>
            <a:r>
              <a:rPr lang="en-GB" sz="1300" dirty="0">
                <a:effectLst/>
                <a:latin typeface="Calibri" panose="020F0502020204030204" pitchFamily="34" charset="0"/>
                <a:ea typeface="Calibri" panose="020F0502020204030204" pitchFamily="34" charset="0"/>
                <a:cs typeface="Times New Roman" panose="02020603050405020304" pitchFamily="18" charset="0"/>
              </a:rPr>
              <a:t> </a:t>
            </a:r>
          </a:p>
          <a:p>
            <a:r>
              <a:rPr lang="en-GB" sz="1300" dirty="0">
                <a:effectLst/>
                <a:latin typeface="Calibri" panose="020F0502020204030204" pitchFamily="34" charset="0"/>
                <a:ea typeface="Calibri" panose="020F0502020204030204" pitchFamily="34" charset="0"/>
                <a:cs typeface="Times New Roman" panose="02020603050405020304" pitchFamily="18" charset="0"/>
              </a:rPr>
              <a:t>“You don’t have to do everything with me, you know? You can make other friends,” Jayden added, meanly.  </a:t>
            </a:r>
          </a:p>
          <a:p>
            <a:r>
              <a:rPr lang="en-GB" sz="1300" dirty="0">
                <a:effectLst/>
                <a:latin typeface="Calibri" panose="020F0502020204030204" pitchFamily="34" charset="0"/>
                <a:ea typeface="Calibri" panose="020F0502020204030204" pitchFamily="34" charset="0"/>
                <a:cs typeface="Times New Roman" panose="02020603050405020304" pitchFamily="18" charset="0"/>
              </a:rPr>
              <a:t> </a:t>
            </a:r>
          </a:p>
          <a:p>
            <a:r>
              <a:rPr lang="en-GB" sz="1300" dirty="0">
                <a:effectLst/>
                <a:latin typeface="Calibri" panose="020F0502020204030204" pitchFamily="34" charset="0"/>
                <a:ea typeface="Calibri" panose="020F0502020204030204" pitchFamily="34" charset="0"/>
                <a:cs typeface="Times New Roman" panose="02020603050405020304" pitchFamily="18" charset="0"/>
              </a:rPr>
              <a:t>That was it. You bit your lip and stomped out the hall to the I.T. suite. </a:t>
            </a:r>
          </a:p>
        </p:txBody>
      </p:sp>
      <p:sp>
        <p:nvSpPr>
          <p:cNvPr id="2" name="Shape 118">
            <a:extLst>
              <a:ext uri="{FF2B5EF4-FFF2-40B4-BE49-F238E27FC236}">
                <a16:creationId xmlns:a16="http://schemas.microsoft.com/office/drawing/2014/main" id="{F8B0D661-AE4C-A3C3-917C-BFD259E5075F}"/>
              </a:ext>
            </a:extLst>
          </p:cNvPr>
          <p:cNvSpPr/>
          <p:nvPr/>
        </p:nvSpPr>
        <p:spPr>
          <a:xfrm>
            <a:off x="660218" y="5532895"/>
            <a:ext cx="8520294" cy="1384995"/>
          </a:xfrm>
          <a:prstGeom prst="rect">
            <a:avLst/>
          </a:prstGeom>
          <a:ln w="12700">
            <a:miter lim="400000"/>
          </a:ln>
        </p:spPr>
        <p:txBody>
          <a:bodyPr wrap="square" lIns="45719" rIns="45719">
            <a:spAutoFit/>
          </a:bodyPr>
          <a:lstStyle/>
          <a:p>
            <a:pPr>
              <a:defRPr sz="1400"/>
            </a:pPr>
            <a:r>
              <a:rPr lang="en-GB" sz="1400" dirty="0">
                <a:latin typeface="+mn-lt"/>
              </a:rPr>
              <a:t>Find two ways in which the writer shows that you were angry when you walked out? </a:t>
            </a:r>
          </a:p>
          <a:p>
            <a:pPr>
              <a:defRPr sz="1400"/>
            </a:pPr>
            <a:endParaRPr lang="en-GB" sz="1400" dirty="0">
              <a:latin typeface="Calibri" panose="020F0502020204030204" pitchFamily="34" charset="0"/>
              <a:cs typeface="Calibri" panose="020F0502020204030204" pitchFamily="34" charset="0"/>
            </a:endParaRPr>
          </a:p>
          <a:p>
            <a:pPr marL="0" marR="0" lvl="0" indent="0" algn="l" rtl="0">
              <a:spcBef>
                <a:spcPts val="0"/>
              </a:spcBef>
              <a:spcAft>
                <a:spcPts val="0"/>
              </a:spcAft>
              <a:buNone/>
            </a:pPr>
            <a:r>
              <a:rPr lang="en-GB" sz="1400" dirty="0">
                <a:solidFill>
                  <a:schemeClr val="dk1"/>
                </a:solidFill>
                <a:latin typeface="Calibri" panose="020F0502020204030204" pitchFamily="34" charset="0"/>
                <a:ea typeface="Calibri"/>
                <a:cs typeface="Calibri" panose="020F0502020204030204" pitchFamily="34" charset="0"/>
                <a:sym typeface="Calibri"/>
              </a:rPr>
              <a:t>_____________________________________________________________________________________		</a:t>
            </a:r>
          </a:p>
          <a:p>
            <a:pPr marL="0" marR="0" lvl="0" indent="0" algn="l" rtl="0">
              <a:spcBef>
                <a:spcPts val="0"/>
              </a:spcBef>
              <a:spcAft>
                <a:spcPts val="0"/>
              </a:spcAft>
              <a:buNone/>
            </a:pPr>
            <a:endParaRPr lang="en-GB" sz="1400" dirty="0">
              <a:solidFill>
                <a:schemeClr val="dk1"/>
              </a:solidFill>
              <a:latin typeface="Calibri" panose="020F0502020204030204" pitchFamily="34" charset="0"/>
              <a:ea typeface="Calibri"/>
              <a:cs typeface="Calibri" panose="020F0502020204030204" pitchFamily="34" charset="0"/>
              <a:sym typeface="Calibri"/>
            </a:endParaRPr>
          </a:p>
          <a:p>
            <a:pPr marL="0" marR="0" lvl="0" indent="0" algn="l" rtl="0">
              <a:spcBef>
                <a:spcPts val="0"/>
              </a:spcBef>
              <a:spcAft>
                <a:spcPts val="0"/>
              </a:spcAft>
              <a:buNone/>
            </a:pPr>
            <a:r>
              <a:rPr lang="en-GB" sz="1400" dirty="0">
                <a:solidFill>
                  <a:schemeClr val="dk1"/>
                </a:solidFill>
                <a:latin typeface="Calibri" panose="020F0502020204030204" pitchFamily="34" charset="0"/>
                <a:ea typeface="Calibri"/>
                <a:cs typeface="Calibri" panose="020F0502020204030204" pitchFamily="34" charset="0"/>
                <a:sym typeface="Calibri"/>
              </a:rPr>
              <a:t>_____________________________________________________________________________________ </a:t>
            </a:r>
            <a:endParaRPr lang="en-GB" sz="1400" u="sng" dirty="0">
              <a:solidFill>
                <a:schemeClr val="dk1"/>
              </a:solidFill>
              <a:latin typeface="Calibri" panose="020F0502020204030204" pitchFamily="34" charset="0"/>
              <a:ea typeface="Calibri"/>
              <a:cs typeface="Calibri" panose="020F0502020204030204" pitchFamily="34" charset="0"/>
              <a:sym typeface="Calibri"/>
            </a:endParaRPr>
          </a:p>
          <a:p>
            <a:pPr>
              <a:defRPr sz="1400"/>
            </a:pPr>
            <a:endParaRPr lang="en-GB" sz="1400" dirty="0">
              <a:latin typeface="+mn-lt"/>
            </a:endParaRPr>
          </a:p>
        </p:txBody>
      </p:sp>
      <p:sp>
        <p:nvSpPr>
          <p:cNvPr id="3" name="Google Shape;55;p4">
            <a:extLst>
              <a:ext uri="{FF2B5EF4-FFF2-40B4-BE49-F238E27FC236}">
                <a16:creationId xmlns:a16="http://schemas.microsoft.com/office/drawing/2014/main" id="{FB643290-98D7-9FE5-8D48-B79A4C802075}"/>
              </a:ext>
            </a:extLst>
          </p:cNvPr>
          <p:cNvSpPr txBox="1"/>
          <p:nvPr/>
        </p:nvSpPr>
        <p:spPr>
          <a:xfrm>
            <a:off x="8323106" y="3933954"/>
            <a:ext cx="619080" cy="26157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100" dirty="0">
                <a:solidFill>
                  <a:srgbClr val="7F7F7F"/>
                </a:solidFill>
                <a:latin typeface="Calibri"/>
                <a:ea typeface="Calibri"/>
                <a:cs typeface="Calibri"/>
                <a:sym typeface="Calibri"/>
              </a:rPr>
              <a:t>1 mark</a:t>
            </a:r>
            <a:endParaRPr sz="1100" dirty="0"/>
          </a:p>
        </p:txBody>
      </p:sp>
      <p:sp>
        <p:nvSpPr>
          <p:cNvPr id="4" name="Google Shape;55;p4">
            <a:extLst>
              <a:ext uri="{FF2B5EF4-FFF2-40B4-BE49-F238E27FC236}">
                <a16:creationId xmlns:a16="http://schemas.microsoft.com/office/drawing/2014/main" id="{C7E70EE8-20FA-8881-34E8-FAF7BCAC023B}"/>
              </a:ext>
            </a:extLst>
          </p:cNvPr>
          <p:cNvSpPr txBox="1"/>
          <p:nvPr/>
        </p:nvSpPr>
        <p:spPr>
          <a:xfrm>
            <a:off x="8388921" y="5091046"/>
            <a:ext cx="619080" cy="26157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100">
                <a:solidFill>
                  <a:srgbClr val="7F7F7F"/>
                </a:solidFill>
                <a:latin typeface="Calibri"/>
                <a:ea typeface="Calibri"/>
                <a:cs typeface="Calibri"/>
                <a:sym typeface="Calibri"/>
              </a:rPr>
              <a:t>1 mark</a:t>
            </a:r>
            <a:endParaRPr sz="1100"/>
          </a:p>
        </p:txBody>
      </p:sp>
      <p:sp>
        <p:nvSpPr>
          <p:cNvPr id="5" name="Google Shape;55;p4">
            <a:extLst>
              <a:ext uri="{FF2B5EF4-FFF2-40B4-BE49-F238E27FC236}">
                <a16:creationId xmlns:a16="http://schemas.microsoft.com/office/drawing/2014/main" id="{577D0A7D-C5CD-C9DB-9B7B-68275B34F096}"/>
              </a:ext>
            </a:extLst>
          </p:cNvPr>
          <p:cNvSpPr txBox="1"/>
          <p:nvPr/>
        </p:nvSpPr>
        <p:spPr>
          <a:xfrm>
            <a:off x="8372422" y="6397984"/>
            <a:ext cx="800361" cy="26157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100" dirty="0">
                <a:solidFill>
                  <a:srgbClr val="7F7F7F"/>
                </a:solidFill>
                <a:latin typeface="Calibri"/>
                <a:ea typeface="Calibri"/>
                <a:cs typeface="Calibri"/>
                <a:sym typeface="Calibri"/>
              </a:rPr>
              <a:t>2 marks</a:t>
            </a:r>
            <a:endParaRPr sz="1100"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hape 121">
            <a:extLst>
              <a:ext uri="{FF2B5EF4-FFF2-40B4-BE49-F238E27FC236}">
                <a16:creationId xmlns:a16="http://schemas.microsoft.com/office/drawing/2014/main" id="{D1BA48C4-F32D-01DA-11DC-0042B5FD3AAB}"/>
              </a:ext>
            </a:extLst>
          </p:cNvPr>
          <p:cNvSpPr/>
          <p:nvPr/>
        </p:nvSpPr>
        <p:spPr>
          <a:xfrm>
            <a:off x="589435" y="714998"/>
            <a:ext cx="7725514" cy="2693045"/>
          </a:xfrm>
          <a:prstGeom prst="rect">
            <a:avLst/>
          </a:prstGeom>
          <a:solidFill>
            <a:schemeClr val="bg1">
              <a:lumMod val="95000"/>
            </a:schemeClr>
          </a:solidFill>
          <a:ln w="12700">
            <a:miter lim="400000"/>
          </a:ln>
        </p:spPr>
        <p:txBody>
          <a:bodyPr wrap="square" lIns="45719" rIns="45719">
            <a:spAutoFit/>
          </a:bodyPr>
          <a:lstStyle/>
          <a:p>
            <a:r>
              <a:rPr lang="en-GB" sz="1300" dirty="0">
                <a:effectLst/>
                <a:latin typeface="Calibri" panose="020F0502020204030204" pitchFamily="34" charset="0"/>
                <a:ea typeface="Calibri" panose="020F0502020204030204" pitchFamily="34" charset="0"/>
                <a:cs typeface="Times New Roman" panose="02020603050405020304" pitchFamily="18" charset="0"/>
              </a:rPr>
              <a:t>Finding a seat at an available computer, you logged onto </a:t>
            </a:r>
            <a:r>
              <a:rPr lang="en-GB" sz="1300" dirty="0" err="1">
                <a:effectLst/>
                <a:latin typeface="Calibri" panose="020F0502020204030204" pitchFamily="34" charset="0"/>
                <a:ea typeface="Calibri" panose="020F0502020204030204" pitchFamily="34" charset="0"/>
                <a:cs typeface="Times New Roman" panose="02020603050405020304" pitchFamily="18" charset="0"/>
              </a:rPr>
              <a:t>PowerUp</a:t>
            </a:r>
            <a:r>
              <a:rPr lang="en-GB" sz="1300" dirty="0">
                <a:effectLst/>
                <a:latin typeface="Calibri" panose="020F0502020204030204" pitchFamily="34" charset="0"/>
                <a:ea typeface="Calibri" panose="020F0502020204030204" pitchFamily="34" charset="0"/>
                <a:cs typeface="Times New Roman" panose="02020603050405020304" pitchFamily="18" charset="0"/>
              </a:rPr>
              <a:t>. A private message flashed up from another player called ‘</a:t>
            </a:r>
            <a:r>
              <a:rPr lang="en-GB" sz="1300" dirty="0" err="1">
                <a:effectLst/>
                <a:latin typeface="Calibri" panose="020F0502020204030204" pitchFamily="34" charset="0"/>
                <a:ea typeface="Calibri" panose="020F0502020204030204" pitchFamily="34" charset="0"/>
                <a:cs typeface="Times New Roman" panose="02020603050405020304" pitchFamily="18" charset="0"/>
              </a:rPr>
              <a:t>EagleEye</a:t>
            </a:r>
            <a:r>
              <a:rPr lang="en-GB" sz="1300" dirty="0">
                <a:effectLst/>
                <a:latin typeface="Calibri" panose="020F0502020204030204" pitchFamily="34" charset="0"/>
                <a:ea typeface="Calibri" panose="020F0502020204030204" pitchFamily="34" charset="0"/>
                <a:cs typeface="Times New Roman" panose="02020603050405020304" pitchFamily="18" charset="0"/>
              </a:rPr>
              <a:t>’: </a:t>
            </a:r>
            <a:r>
              <a:rPr lang="en-GB" sz="1300" i="1" dirty="0">
                <a:effectLst/>
                <a:latin typeface="Calibri" panose="020F0502020204030204" pitchFamily="34" charset="0"/>
                <a:ea typeface="Calibri" panose="020F0502020204030204" pitchFamily="34" charset="0"/>
                <a:cs typeface="Times New Roman" panose="02020603050405020304" pitchFamily="18" charset="0"/>
              </a:rPr>
              <a:t>Hey, want to play? </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300" dirty="0">
                <a:effectLst/>
                <a:latin typeface="Calibri" panose="020F0502020204030204" pitchFamily="34" charset="0"/>
                <a:ea typeface="Calibri" panose="020F0502020204030204" pitchFamily="34" charset="0"/>
                <a:cs typeface="Times New Roman" panose="02020603050405020304" pitchFamily="18" charset="0"/>
              </a:rPr>
              <a:t> </a:t>
            </a:r>
          </a:p>
          <a:p>
            <a:r>
              <a:rPr lang="en-GB" sz="1300" dirty="0">
                <a:effectLst/>
                <a:latin typeface="Calibri" panose="020F0502020204030204" pitchFamily="34" charset="0"/>
                <a:ea typeface="Calibri" panose="020F0502020204030204" pitchFamily="34" charset="0"/>
                <a:cs typeface="Times New Roman" panose="02020603050405020304" pitchFamily="18" charset="0"/>
              </a:rPr>
              <a:t>You could see you and </a:t>
            </a:r>
            <a:r>
              <a:rPr lang="en-GB" sz="1300" dirty="0" err="1">
                <a:effectLst/>
                <a:latin typeface="Calibri" panose="020F0502020204030204" pitchFamily="34" charset="0"/>
                <a:ea typeface="Calibri" panose="020F0502020204030204" pitchFamily="34" charset="0"/>
                <a:cs typeface="Times New Roman" panose="02020603050405020304" pitchFamily="18" charset="0"/>
              </a:rPr>
              <a:t>EagleEye</a:t>
            </a:r>
            <a:r>
              <a:rPr lang="en-GB" sz="1300" dirty="0">
                <a:effectLst/>
                <a:latin typeface="Calibri" panose="020F0502020204030204" pitchFamily="34" charset="0"/>
                <a:ea typeface="Calibri" panose="020F0502020204030204" pitchFamily="34" charset="0"/>
                <a:cs typeface="Times New Roman" panose="02020603050405020304" pitchFamily="18" charset="0"/>
              </a:rPr>
              <a:t> had lots of friends in common, including Jayden. You responded: </a:t>
            </a:r>
            <a:r>
              <a:rPr lang="en-GB" sz="1300" i="1" dirty="0">
                <a:effectLst/>
                <a:latin typeface="Calibri" panose="020F0502020204030204" pitchFamily="34" charset="0"/>
                <a:ea typeface="Calibri" panose="020F0502020204030204" pitchFamily="34" charset="0"/>
                <a:cs typeface="Times New Roman" panose="02020603050405020304" pitchFamily="18" charset="0"/>
              </a:rPr>
              <a:t>Hi there. How d’you know Jayden?</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300" i="1" dirty="0">
                <a:effectLst/>
                <a:latin typeface="Calibri" panose="020F0502020204030204" pitchFamily="34" charset="0"/>
                <a:ea typeface="Calibri" panose="020F0502020204030204" pitchFamily="34" charset="0"/>
                <a:cs typeface="Times New Roman" panose="02020603050405020304" pitchFamily="18" charset="0"/>
              </a:rPr>
              <a:t> </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300" i="1" dirty="0">
                <a:effectLst/>
                <a:latin typeface="Calibri" panose="020F0502020204030204" pitchFamily="34" charset="0"/>
                <a:ea typeface="Calibri" panose="020F0502020204030204" pitchFamily="34" charset="0"/>
                <a:cs typeface="Times New Roman" panose="02020603050405020304" pitchFamily="18" charset="0"/>
              </a:rPr>
              <a:t>My cousin went to nursery with him. What’s he like?, </a:t>
            </a:r>
            <a:r>
              <a:rPr lang="en-GB" sz="1300" dirty="0">
                <a:effectLst/>
                <a:latin typeface="Calibri" panose="020F0502020204030204" pitchFamily="34" charset="0"/>
                <a:ea typeface="Calibri" panose="020F0502020204030204" pitchFamily="34" charset="0"/>
                <a:cs typeface="Times New Roman" panose="02020603050405020304" pitchFamily="18" charset="0"/>
              </a:rPr>
              <a:t>typed Eagle Eye. </a:t>
            </a:r>
          </a:p>
          <a:p>
            <a:br>
              <a:rPr lang="en-GB" sz="1300" dirty="0">
                <a:effectLst/>
                <a:latin typeface="Calibri" panose="020F0502020204030204" pitchFamily="34" charset="0"/>
                <a:ea typeface="Calibri" panose="020F0502020204030204" pitchFamily="34" charset="0"/>
                <a:cs typeface="Times New Roman" panose="02020603050405020304" pitchFamily="18" charset="0"/>
              </a:rPr>
            </a:br>
            <a:r>
              <a:rPr lang="en-GB" sz="1300" dirty="0">
                <a:effectLst/>
                <a:latin typeface="Calibri" panose="020F0502020204030204" pitchFamily="34" charset="0"/>
                <a:ea typeface="Calibri" panose="020F0502020204030204" pitchFamily="34" charset="0"/>
                <a:cs typeface="Times New Roman" panose="02020603050405020304" pitchFamily="18" charset="0"/>
              </a:rPr>
              <a:t>You paused. Then, remembering what Jayden had just said to you, a fresh flush of anger swept down your body from your head to your toes. </a:t>
            </a:r>
          </a:p>
          <a:p>
            <a:r>
              <a:rPr lang="en-GB" sz="1300" dirty="0">
                <a:effectLst/>
                <a:latin typeface="Calibri" panose="020F0502020204030204" pitchFamily="34" charset="0"/>
                <a:ea typeface="Calibri" panose="020F0502020204030204" pitchFamily="34" charset="0"/>
                <a:cs typeface="Times New Roman" panose="02020603050405020304" pitchFamily="18" charset="0"/>
              </a:rPr>
              <a:t> </a:t>
            </a:r>
          </a:p>
          <a:p>
            <a:r>
              <a:rPr lang="en-GB" sz="1300" i="1" dirty="0">
                <a:effectLst/>
                <a:latin typeface="Calibri" panose="020F0502020204030204" pitchFamily="34" charset="0"/>
                <a:ea typeface="Calibri" panose="020F0502020204030204" pitchFamily="34" charset="0"/>
                <a:cs typeface="Times New Roman" panose="02020603050405020304" pitchFamily="18" charset="0"/>
              </a:rPr>
              <a:t>He’s mean. And he leaves me out. And he cries like a baby if he stays the night in someone else’s house. </a:t>
            </a:r>
            <a:r>
              <a:rPr lang="en-GB" sz="1300" dirty="0">
                <a:effectLst/>
                <a:latin typeface="Calibri" panose="020F0502020204030204" pitchFamily="34" charset="0"/>
                <a:ea typeface="Calibri" panose="020F0502020204030204" pitchFamily="34" charset="0"/>
                <a:cs typeface="Times New Roman" panose="02020603050405020304" pitchFamily="18" charset="0"/>
              </a:rPr>
              <a:t>You hesitated for a moment, looked at the message again and finally pressed send. </a:t>
            </a:r>
          </a:p>
        </p:txBody>
      </p:sp>
      <p:sp>
        <p:nvSpPr>
          <p:cNvPr id="2" name="Shape 115">
            <a:extLst>
              <a:ext uri="{FF2B5EF4-FFF2-40B4-BE49-F238E27FC236}">
                <a16:creationId xmlns:a16="http://schemas.microsoft.com/office/drawing/2014/main" id="{FEB64366-2EEB-09CB-89A3-10F5E3111B51}"/>
              </a:ext>
            </a:extLst>
          </p:cNvPr>
          <p:cNvSpPr/>
          <p:nvPr/>
        </p:nvSpPr>
        <p:spPr>
          <a:xfrm>
            <a:off x="319027" y="3575217"/>
            <a:ext cx="209550" cy="369887"/>
          </a:xfrm>
          <a:prstGeom prst="rect">
            <a:avLst/>
          </a:prstGeom>
          <a:solidFill>
            <a:srgbClr val="000000"/>
          </a:solidFill>
          <a:ln w="12700">
            <a:miter lim="400000"/>
          </a:ln>
        </p:spPr>
        <p:txBody>
          <a:bodyPr wrap="none" lIns="45719" rIns="45719">
            <a:spAutoFit/>
          </a:bodyPr>
          <a:lstStyle>
            <a:lvl1pPr>
              <a:defRPr>
                <a:solidFill>
                  <a:srgbClr val="FFFFFF"/>
                </a:solidFill>
              </a:defRPr>
            </a:lvl1pPr>
          </a:lstStyle>
          <a:p>
            <a:pPr>
              <a:defRPr/>
            </a:pPr>
            <a:r>
              <a:rPr lang="en-GB" dirty="0">
                <a:latin typeface="+mn-lt"/>
              </a:rPr>
              <a:t>4</a:t>
            </a:r>
            <a:endParaRPr dirty="0">
              <a:latin typeface="+mn-lt"/>
            </a:endParaRPr>
          </a:p>
        </p:txBody>
      </p:sp>
      <p:sp>
        <p:nvSpPr>
          <p:cNvPr id="3" name="Shape 116">
            <a:extLst>
              <a:ext uri="{FF2B5EF4-FFF2-40B4-BE49-F238E27FC236}">
                <a16:creationId xmlns:a16="http://schemas.microsoft.com/office/drawing/2014/main" id="{87C37187-2034-8AB6-519C-B5B2A06D10DB}"/>
              </a:ext>
            </a:extLst>
          </p:cNvPr>
          <p:cNvSpPr/>
          <p:nvPr/>
        </p:nvSpPr>
        <p:spPr>
          <a:xfrm>
            <a:off x="760149" y="3547924"/>
            <a:ext cx="8172450" cy="1508105"/>
          </a:xfrm>
          <a:prstGeom prst="rect">
            <a:avLst/>
          </a:prstGeom>
          <a:ln w="12700">
            <a:miter lim="400000"/>
          </a:ln>
        </p:spPr>
        <p:txBody>
          <a:bodyPr wrap="square" lIns="45719" rIns="45719">
            <a:spAutoFit/>
          </a:bodyPr>
          <a:lstStyle/>
          <a:p>
            <a:pPr>
              <a:defRPr sz="1400"/>
            </a:pPr>
            <a:r>
              <a:rPr lang="en-GB" sz="1400" i="1" dirty="0">
                <a:latin typeface="+mn-lt"/>
              </a:rPr>
              <a:t>Finding a seat at an available computer…</a:t>
            </a:r>
          </a:p>
          <a:p>
            <a:pPr>
              <a:defRPr sz="1400"/>
            </a:pPr>
            <a:endParaRPr lang="en-GB" sz="1200" b="1" i="1" dirty="0">
              <a:latin typeface="+mn-lt"/>
            </a:endParaRPr>
          </a:p>
          <a:p>
            <a:pPr>
              <a:defRPr sz="1400"/>
            </a:pPr>
            <a:r>
              <a:rPr lang="en-GB" sz="1400" dirty="0">
                <a:latin typeface="+mn-lt"/>
              </a:rPr>
              <a:t>Which word is closest in meaning to ‘available’? </a:t>
            </a:r>
            <a:endParaRPr sz="1400" dirty="0">
              <a:latin typeface="+mn-lt"/>
            </a:endParaRPr>
          </a:p>
          <a:p>
            <a:pPr>
              <a:defRPr/>
            </a:pPr>
            <a:endParaRPr lang="en-GB" sz="1600" dirty="0">
              <a:latin typeface="+mn-lt"/>
            </a:endParaRPr>
          </a:p>
          <a:p>
            <a:pPr>
              <a:defRPr/>
            </a:pPr>
            <a:r>
              <a:rPr lang="en-GB" sz="1400" dirty="0">
                <a:latin typeface="+mn-lt"/>
              </a:rPr>
              <a:t>shared		   free			good		     suitable		</a:t>
            </a:r>
            <a:r>
              <a:rPr sz="1400" dirty="0">
                <a:latin typeface="+mn-lt"/>
              </a:rPr>
              <a:t>          </a:t>
            </a:r>
            <a:r>
              <a:rPr lang="en-GB" sz="1400" dirty="0">
                <a:latin typeface="+mn-lt"/>
              </a:rPr>
              <a:t>	</a:t>
            </a:r>
            <a:r>
              <a:rPr sz="1400" dirty="0">
                <a:latin typeface="+mn-lt"/>
              </a:rPr>
              <a:t>            </a:t>
            </a:r>
            <a:r>
              <a:rPr lang="en-GB" sz="1400" dirty="0">
                <a:latin typeface="+mn-lt"/>
              </a:rPr>
              <a:t>           </a:t>
            </a:r>
            <a:r>
              <a:rPr sz="1400" dirty="0">
                <a:latin typeface="+mn-lt"/>
              </a:rPr>
              <a:t>               </a:t>
            </a:r>
            <a:r>
              <a:rPr lang="en-GB" sz="1400" dirty="0">
                <a:latin typeface="+mn-lt"/>
              </a:rPr>
              <a:t>   </a:t>
            </a:r>
            <a:r>
              <a:rPr dirty="0">
                <a:latin typeface="+mn-lt"/>
              </a:rPr>
              <a:t> </a:t>
            </a:r>
          </a:p>
          <a:p>
            <a:pPr>
              <a:defRPr/>
            </a:pPr>
            <a:endParaRPr dirty="0">
              <a:latin typeface="+mn-lt"/>
            </a:endParaRPr>
          </a:p>
        </p:txBody>
      </p:sp>
      <p:sp>
        <p:nvSpPr>
          <p:cNvPr id="4" name="Shape 119">
            <a:extLst>
              <a:ext uri="{FF2B5EF4-FFF2-40B4-BE49-F238E27FC236}">
                <a16:creationId xmlns:a16="http://schemas.microsoft.com/office/drawing/2014/main" id="{A5428CD3-CE95-5270-458E-E75F7AAF7A67}"/>
              </a:ext>
            </a:extLst>
          </p:cNvPr>
          <p:cNvSpPr/>
          <p:nvPr/>
        </p:nvSpPr>
        <p:spPr>
          <a:xfrm>
            <a:off x="5240867" y="4419230"/>
            <a:ext cx="322263" cy="322263"/>
          </a:xfrm>
          <a:prstGeom prst="rect">
            <a:avLst/>
          </a:prstGeom>
          <a:ln>
            <a:solidFill>
              <a:srgbClr val="000000"/>
            </a:solidFill>
          </a:ln>
        </p:spPr>
        <p:txBody>
          <a:bodyPr lIns="45719" rIns="45719" anchor="ctr"/>
          <a:lstStyle/>
          <a:p>
            <a:pPr algn="ctr">
              <a:defRPr>
                <a:solidFill>
                  <a:srgbClr val="FFFFFF"/>
                </a:solidFill>
              </a:defRPr>
            </a:pPr>
            <a:endParaRPr>
              <a:solidFill>
                <a:srgbClr val="FFFFFF"/>
              </a:solidFill>
              <a:latin typeface="+mn-lt"/>
            </a:endParaRPr>
          </a:p>
        </p:txBody>
      </p:sp>
      <p:sp>
        <p:nvSpPr>
          <p:cNvPr id="5" name="Shape 122">
            <a:extLst>
              <a:ext uri="{FF2B5EF4-FFF2-40B4-BE49-F238E27FC236}">
                <a16:creationId xmlns:a16="http://schemas.microsoft.com/office/drawing/2014/main" id="{1BF579B6-D15C-75FD-D83D-18FAC6C17B4C}"/>
              </a:ext>
            </a:extLst>
          </p:cNvPr>
          <p:cNvSpPr/>
          <p:nvPr/>
        </p:nvSpPr>
        <p:spPr>
          <a:xfrm>
            <a:off x="3929562" y="4441640"/>
            <a:ext cx="322262" cy="322262"/>
          </a:xfrm>
          <a:prstGeom prst="rect">
            <a:avLst/>
          </a:prstGeom>
          <a:ln>
            <a:solidFill>
              <a:srgbClr val="000000"/>
            </a:solidFill>
          </a:ln>
        </p:spPr>
        <p:txBody>
          <a:bodyPr lIns="45719" rIns="45719" anchor="ctr"/>
          <a:lstStyle/>
          <a:p>
            <a:pPr algn="ctr">
              <a:defRPr>
                <a:solidFill>
                  <a:srgbClr val="FFFFFF"/>
                </a:solidFill>
              </a:defRPr>
            </a:pPr>
            <a:endParaRPr>
              <a:solidFill>
                <a:srgbClr val="FFFFFF"/>
              </a:solidFill>
              <a:latin typeface="+mn-lt"/>
            </a:endParaRPr>
          </a:p>
        </p:txBody>
      </p:sp>
      <p:sp>
        <p:nvSpPr>
          <p:cNvPr id="6" name="Shape 123">
            <a:extLst>
              <a:ext uri="{FF2B5EF4-FFF2-40B4-BE49-F238E27FC236}">
                <a16:creationId xmlns:a16="http://schemas.microsoft.com/office/drawing/2014/main" id="{9361451F-094E-CDFB-6DB6-44A51F043B6A}"/>
              </a:ext>
            </a:extLst>
          </p:cNvPr>
          <p:cNvSpPr/>
          <p:nvPr/>
        </p:nvSpPr>
        <p:spPr>
          <a:xfrm>
            <a:off x="2723764" y="4419231"/>
            <a:ext cx="322262" cy="322262"/>
          </a:xfrm>
          <a:prstGeom prst="rect">
            <a:avLst/>
          </a:prstGeom>
          <a:ln>
            <a:solidFill>
              <a:srgbClr val="000000"/>
            </a:solidFill>
          </a:ln>
        </p:spPr>
        <p:txBody>
          <a:bodyPr lIns="45719" rIns="45719" anchor="ctr"/>
          <a:lstStyle/>
          <a:p>
            <a:pPr algn="ctr">
              <a:defRPr>
                <a:solidFill>
                  <a:srgbClr val="FFFFFF"/>
                </a:solidFill>
              </a:defRPr>
            </a:pPr>
            <a:endParaRPr>
              <a:solidFill>
                <a:srgbClr val="FFFFFF"/>
              </a:solidFill>
              <a:latin typeface="+mn-lt"/>
            </a:endParaRPr>
          </a:p>
        </p:txBody>
      </p:sp>
      <p:sp>
        <p:nvSpPr>
          <p:cNvPr id="8" name="Shape 124">
            <a:extLst>
              <a:ext uri="{FF2B5EF4-FFF2-40B4-BE49-F238E27FC236}">
                <a16:creationId xmlns:a16="http://schemas.microsoft.com/office/drawing/2014/main" id="{E43E1EB3-AC40-3B8A-378C-3D4308375665}"/>
              </a:ext>
            </a:extLst>
          </p:cNvPr>
          <p:cNvSpPr/>
          <p:nvPr/>
        </p:nvSpPr>
        <p:spPr>
          <a:xfrm>
            <a:off x="1411145" y="4419231"/>
            <a:ext cx="322263" cy="322262"/>
          </a:xfrm>
          <a:prstGeom prst="rect">
            <a:avLst/>
          </a:prstGeom>
          <a:ln>
            <a:solidFill>
              <a:srgbClr val="000000"/>
            </a:solidFill>
          </a:ln>
        </p:spPr>
        <p:txBody>
          <a:bodyPr lIns="45719" rIns="45719" anchor="ctr"/>
          <a:lstStyle/>
          <a:p>
            <a:pPr algn="ctr">
              <a:defRPr>
                <a:solidFill>
                  <a:srgbClr val="FFFFFF"/>
                </a:solidFill>
              </a:defRPr>
            </a:pPr>
            <a:endParaRPr>
              <a:solidFill>
                <a:srgbClr val="FFFFFF"/>
              </a:solidFill>
              <a:latin typeface="+mn-lt"/>
            </a:endParaRPr>
          </a:p>
        </p:txBody>
      </p:sp>
      <p:sp>
        <p:nvSpPr>
          <p:cNvPr id="11" name="Shape 139">
            <a:extLst>
              <a:ext uri="{FF2B5EF4-FFF2-40B4-BE49-F238E27FC236}">
                <a16:creationId xmlns:a16="http://schemas.microsoft.com/office/drawing/2014/main" id="{50A61120-FD64-6B4D-30C0-6AFE68B05E7F}"/>
              </a:ext>
            </a:extLst>
          </p:cNvPr>
          <p:cNvSpPr/>
          <p:nvPr/>
        </p:nvSpPr>
        <p:spPr>
          <a:xfrm>
            <a:off x="350748" y="5053829"/>
            <a:ext cx="209550" cy="369887"/>
          </a:xfrm>
          <a:prstGeom prst="rect">
            <a:avLst/>
          </a:prstGeom>
          <a:solidFill>
            <a:srgbClr val="000000"/>
          </a:solidFill>
          <a:ln w="12700">
            <a:miter lim="400000"/>
          </a:ln>
        </p:spPr>
        <p:txBody>
          <a:bodyPr wrap="none" lIns="45719" rIns="45719">
            <a:spAutoFit/>
          </a:bodyPr>
          <a:lstStyle>
            <a:lvl1pPr>
              <a:defRPr>
                <a:solidFill>
                  <a:srgbClr val="FFFFFF"/>
                </a:solidFill>
              </a:defRPr>
            </a:lvl1pPr>
          </a:lstStyle>
          <a:p>
            <a:pPr>
              <a:defRPr/>
            </a:pPr>
            <a:r>
              <a:rPr lang="en-GB" dirty="0">
                <a:latin typeface="+mn-lt"/>
              </a:rPr>
              <a:t>5</a:t>
            </a:r>
            <a:endParaRPr dirty="0">
              <a:latin typeface="+mn-lt"/>
            </a:endParaRPr>
          </a:p>
        </p:txBody>
      </p:sp>
      <p:graphicFrame>
        <p:nvGraphicFramePr>
          <p:cNvPr id="12" name="Table 142">
            <a:extLst>
              <a:ext uri="{FF2B5EF4-FFF2-40B4-BE49-F238E27FC236}">
                <a16:creationId xmlns:a16="http://schemas.microsoft.com/office/drawing/2014/main" id="{E8E1DE2F-E18E-8A54-35BA-35EFB62036AF}"/>
              </a:ext>
            </a:extLst>
          </p:cNvPr>
          <p:cNvGraphicFramePr/>
          <p:nvPr>
            <p:extLst>
              <p:ext uri="{D42A27DB-BD31-4B8C-83A1-F6EECF244321}">
                <p14:modId xmlns:p14="http://schemas.microsoft.com/office/powerpoint/2010/main" val="92101726"/>
              </p:ext>
            </p:extLst>
          </p:nvPr>
        </p:nvGraphicFramePr>
        <p:xfrm>
          <a:off x="814007" y="5130944"/>
          <a:ext cx="7096125" cy="1504200"/>
        </p:xfrm>
        <a:graphic>
          <a:graphicData uri="http://schemas.openxmlformats.org/drawingml/2006/table">
            <a:tbl>
              <a:tblPr/>
              <a:tblGrid>
                <a:gridCol w="5335528">
                  <a:extLst>
                    <a:ext uri="{9D8B030D-6E8A-4147-A177-3AD203B41FA5}">
                      <a16:colId xmlns:a16="http://schemas.microsoft.com/office/drawing/2014/main" val="20000"/>
                    </a:ext>
                  </a:extLst>
                </a:gridCol>
                <a:gridCol w="936104">
                  <a:extLst>
                    <a:ext uri="{9D8B030D-6E8A-4147-A177-3AD203B41FA5}">
                      <a16:colId xmlns:a16="http://schemas.microsoft.com/office/drawing/2014/main" val="20001"/>
                    </a:ext>
                  </a:extLst>
                </a:gridCol>
                <a:gridCol w="824493">
                  <a:extLst>
                    <a:ext uri="{9D8B030D-6E8A-4147-A177-3AD203B41FA5}">
                      <a16:colId xmlns:a16="http://schemas.microsoft.com/office/drawing/2014/main" val="20002"/>
                    </a:ext>
                  </a:extLst>
                </a:gridCol>
              </a:tblGrid>
              <a:tr h="324115">
                <a:tc>
                  <a:txBody>
                    <a:bodyPr/>
                    <a:lstStyle/>
                    <a:p>
                      <a:pPr algn="l">
                        <a:defRPr sz="1400" b="1"/>
                      </a:pPr>
                      <a:endParaRPr sz="1400" dirty="0"/>
                    </a:p>
                  </a:txBody>
                  <a:tcPr marL="45724" marR="45724" marT="45736" marB="45736" horzOverflow="overflow">
                    <a:lnL w="19050">
                      <a:solidFill>
                        <a:srgbClr val="FFFFFF"/>
                      </a:solidFill>
                    </a:lnL>
                    <a:lnR w="12700" cap="flat" cmpd="sng" algn="ctr">
                      <a:solidFill>
                        <a:schemeClr val="tx1"/>
                      </a:solidFill>
                      <a:prstDash val="solid"/>
                      <a:round/>
                      <a:headEnd type="none" w="med" len="med"/>
                      <a:tailEnd type="none" w="med" len="med"/>
                    </a:lnR>
                    <a:lnT w="19050">
                      <a:solidFill>
                        <a:srgbClr val="FFFFFF"/>
                      </a:solidFill>
                    </a:lnT>
                    <a:lnB w="12700" cap="flat" cmpd="sng" algn="ctr">
                      <a:solidFill>
                        <a:schemeClr val="tx1"/>
                      </a:solidFill>
                      <a:prstDash val="solid"/>
                      <a:round/>
                      <a:headEnd type="none" w="med" len="med"/>
                      <a:tailEnd type="none" w="med" len="med"/>
                    </a:lnB>
                    <a:noFill/>
                  </a:tcPr>
                </a:tc>
                <a:tc>
                  <a:txBody>
                    <a:bodyPr/>
                    <a:lstStyle/>
                    <a:p>
                      <a:pPr algn="ctr">
                        <a:defRPr sz="1800"/>
                      </a:pPr>
                      <a:r>
                        <a:rPr sz="1400" b="1" dirty="0"/>
                        <a:t>T</a:t>
                      </a:r>
                      <a:r>
                        <a:rPr lang="en-GB" sz="1400" b="1" dirty="0"/>
                        <a:t>rue</a:t>
                      </a:r>
                      <a:endParaRPr sz="1400" b="1" dirty="0"/>
                    </a:p>
                  </a:txBody>
                  <a:tcPr marL="45724" marR="45724" marT="45736" marB="457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D93"/>
                    </a:solidFill>
                  </a:tcPr>
                </a:tc>
                <a:tc>
                  <a:txBody>
                    <a:bodyPr/>
                    <a:lstStyle/>
                    <a:p>
                      <a:pPr algn="ctr">
                        <a:defRPr sz="1800"/>
                      </a:pPr>
                      <a:r>
                        <a:rPr lang="en-GB" sz="1400" b="1" dirty="0"/>
                        <a:t>False</a:t>
                      </a:r>
                      <a:endParaRPr sz="1400" b="1" dirty="0"/>
                    </a:p>
                  </a:txBody>
                  <a:tcPr marL="45724" marR="45724" marT="45736" marB="457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D93"/>
                    </a:solidFill>
                  </a:tcPr>
                </a:tc>
                <a:extLst>
                  <a:ext uri="{0D108BD9-81ED-4DB2-BD59-A6C34878D82A}">
                    <a16:rowId xmlns:a16="http://schemas.microsoft.com/office/drawing/2014/main" val="10000"/>
                  </a:ext>
                </a:extLst>
              </a:tr>
              <a:tr h="240861">
                <a:tc>
                  <a:txBody>
                    <a:bodyPr/>
                    <a:lstStyle/>
                    <a:p>
                      <a:pPr algn="l">
                        <a:defRPr sz="1800"/>
                      </a:pPr>
                      <a:r>
                        <a:rPr lang="en-GB" sz="1300" dirty="0" err="1"/>
                        <a:t>EagleEye</a:t>
                      </a:r>
                      <a:r>
                        <a:rPr lang="en-GB" sz="1300" dirty="0"/>
                        <a:t> contacted you first.</a:t>
                      </a:r>
                      <a:endParaRPr sz="1300" dirty="0"/>
                    </a:p>
                  </a:txBody>
                  <a:tcPr marL="45724" marR="45724" marT="45736" marB="457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D93"/>
                    </a:solidFill>
                  </a:tcPr>
                </a:tc>
                <a:tc>
                  <a:txBody>
                    <a:bodyPr/>
                    <a:lstStyle/>
                    <a:p>
                      <a:pPr algn="l">
                        <a:defRPr sz="1800"/>
                      </a:pPr>
                      <a:r>
                        <a:rPr sz="1300" dirty="0"/>
                        <a:t>           </a:t>
                      </a:r>
                    </a:p>
                  </a:txBody>
                  <a:tcPr marL="45724" marR="45724" marT="45736" marB="45736" horzOverflow="overflow">
                    <a:lnL w="12700" cap="flat" cmpd="sng" algn="ctr">
                      <a:solidFill>
                        <a:schemeClr val="tx1"/>
                      </a:solidFill>
                      <a:prstDash val="solid"/>
                      <a:round/>
                      <a:headEnd type="none" w="med" len="med"/>
                      <a:tailEnd type="none" w="med" len="med"/>
                    </a:lnL>
                    <a:lnR w="19050">
                      <a:solidFill>
                        <a:srgbClr val="000000"/>
                      </a:solidFill>
                    </a:lnR>
                    <a:lnT w="12700" cap="flat" cmpd="sng" algn="ctr">
                      <a:solidFill>
                        <a:schemeClr val="tx1"/>
                      </a:solidFill>
                      <a:prstDash val="solid"/>
                      <a:round/>
                      <a:headEnd type="none" w="med" len="med"/>
                      <a:tailEnd type="none" w="med" len="med"/>
                    </a:lnT>
                    <a:lnB w="19050">
                      <a:solidFill>
                        <a:srgbClr val="000000"/>
                      </a:solidFill>
                    </a:lnB>
                    <a:noFill/>
                  </a:tcPr>
                </a:tc>
                <a:tc>
                  <a:txBody>
                    <a:bodyPr/>
                    <a:lstStyle/>
                    <a:p>
                      <a:pPr algn="l">
                        <a:defRPr sz="1800"/>
                      </a:pPr>
                      <a:endParaRPr sz="1300"/>
                    </a:p>
                  </a:txBody>
                  <a:tcPr marL="45724" marR="45724" marT="45736" marB="45736" horzOverflow="overflow">
                    <a:lnL w="19050">
                      <a:solidFill>
                        <a:srgbClr val="000000"/>
                      </a:solidFill>
                    </a:lnL>
                    <a:lnR w="19050">
                      <a:solidFill>
                        <a:srgbClr val="000000"/>
                      </a:solidFill>
                    </a:lnR>
                    <a:lnT w="12700" cap="flat" cmpd="sng" algn="ctr">
                      <a:solidFill>
                        <a:schemeClr val="tx1"/>
                      </a:solidFill>
                      <a:prstDash val="solid"/>
                      <a:round/>
                      <a:headEnd type="none" w="med" len="med"/>
                      <a:tailEnd type="none" w="med" len="med"/>
                    </a:lnT>
                    <a:lnB w="19050">
                      <a:solidFill>
                        <a:srgbClr val="000000"/>
                      </a:solidFill>
                    </a:lnB>
                    <a:noFill/>
                  </a:tcPr>
                </a:tc>
                <a:extLst>
                  <a:ext uri="{0D108BD9-81ED-4DB2-BD59-A6C34878D82A}">
                    <a16:rowId xmlns:a16="http://schemas.microsoft.com/office/drawing/2014/main" val="10001"/>
                  </a:ext>
                </a:extLst>
              </a:tr>
              <a:tr h="311309">
                <a:tc>
                  <a:txBody>
                    <a:bodyPr/>
                    <a:lstStyle/>
                    <a:p>
                      <a:pPr algn="l">
                        <a:defRPr sz="1800"/>
                      </a:pPr>
                      <a:r>
                        <a:rPr lang="en-GB" sz="1300" baseline="0" dirty="0" err="1"/>
                        <a:t>EagleEye’s</a:t>
                      </a:r>
                      <a:r>
                        <a:rPr lang="en-GB" sz="1300" baseline="0" dirty="0"/>
                        <a:t> cousin definitely went to nursery with Jayden.</a:t>
                      </a:r>
                      <a:endParaRPr sz="1300" dirty="0"/>
                    </a:p>
                  </a:txBody>
                  <a:tcPr marL="45724" marR="45724" marT="45736" marB="457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D93"/>
                    </a:solidFill>
                  </a:tcPr>
                </a:tc>
                <a:tc>
                  <a:txBody>
                    <a:bodyPr/>
                    <a:lstStyle/>
                    <a:p>
                      <a:pPr algn="l">
                        <a:defRPr sz="1800"/>
                      </a:pPr>
                      <a:endParaRPr sz="1300"/>
                    </a:p>
                  </a:txBody>
                  <a:tcPr marL="45724" marR="45724" marT="45736" marB="45736" horzOverflow="overflow">
                    <a:lnL w="12700" cap="flat" cmpd="sng" algn="ctr">
                      <a:solidFill>
                        <a:schemeClr val="tx1"/>
                      </a:solidFill>
                      <a:prstDash val="solid"/>
                      <a:round/>
                      <a:headEnd type="none" w="med" len="med"/>
                      <a:tailEnd type="none" w="med" len="med"/>
                    </a:lnL>
                    <a:lnR w="19050">
                      <a:solidFill>
                        <a:srgbClr val="000000"/>
                      </a:solidFill>
                    </a:lnR>
                    <a:lnT w="19050">
                      <a:solidFill>
                        <a:srgbClr val="000000"/>
                      </a:solidFill>
                    </a:lnT>
                    <a:lnB w="19050">
                      <a:solidFill>
                        <a:srgbClr val="000000"/>
                      </a:solidFill>
                    </a:lnB>
                    <a:noFill/>
                  </a:tcPr>
                </a:tc>
                <a:tc>
                  <a:txBody>
                    <a:bodyPr/>
                    <a:lstStyle/>
                    <a:p>
                      <a:pPr algn="l">
                        <a:defRPr sz="1800"/>
                      </a:pPr>
                      <a:endParaRPr sz="1300"/>
                    </a:p>
                  </a:txBody>
                  <a:tcPr marL="45724" marR="45724" marT="45736" marB="45736" horzOverflow="overflow">
                    <a:lnL w="19050">
                      <a:solidFill>
                        <a:srgbClr val="000000"/>
                      </a:solidFill>
                    </a:lnL>
                    <a:lnR w="19050">
                      <a:solidFill>
                        <a:srgbClr val="000000"/>
                      </a:solidFill>
                    </a:lnR>
                    <a:lnT w="19050">
                      <a:solidFill>
                        <a:srgbClr val="000000"/>
                      </a:solidFill>
                    </a:lnT>
                    <a:lnB w="19050">
                      <a:solidFill>
                        <a:srgbClr val="000000"/>
                      </a:solidFill>
                    </a:lnB>
                    <a:noFill/>
                  </a:tcPr>
                </a:tc>
                <a:extLst>
                  <a:ext uri="{0D108BD9-81ED-4DB2-BD59-A6C34878D82A}">
                    <a16:rowId xmlns:a16="http://schemas.microsoft.com/office/drawing/2014/main" val="10002"/>
                  </a:ext>
                </a:extLst>
              </a:tr>
              <a:tr h="288032">
                <a:tc>
                  <a:txBody>
                    <a:bodyPr/>
                    <a:lstStyle/>
                    <a:p>
                      <a:pPr algn="l">
                        <a:defRPr sz="1800"/>
                      </a:pPr>
                      <a:r>
                        <a:rPr lang="en-GB" sz="1300" dirty="0"/>
                        <a:t>You felt angry when you remembered what Jayden had just said.</a:t>
                      </a:r>
                      <a:endParaRPr sz="1300" dirty="0"/>
                    </a:p>
                  </a:txBody>
                  <a:tcPr marL="45724" marR="45724" marT="45736" marB="457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D93"/>
                    </a:solidFill>
                  </a:tcPr>
                </a:tc>
                <a:tc>
                  <a:txBody>
                    <a:bodyPr/>
                    <a:lstStyle/>
                    <a:p>
                      <a:pPr algn="l">
                        <a:defRPr sz="1800"/>
                      </a:pPr>
                      <a:endParaRPr sz="1300"/>
                    </a:p>
                  </a:txBody>
                  <a:tcPr marL="45724" marR="45724" marT="45736" marB="45736" horzOverflow="overflow">
                    <a:lnL w="12700" cap="flat" cmpd="sng" algn="ctr">
                      <a:solidFill>
                        <a:schemeClr val="tx1"/>
                      </a:solidFill>
                      <a:prstDash val="solid"/>
                      <a:round/>
                      <a:headEnd type="none" w="med" len="med"/>
                      <a:tailEnd type="none" w="med" len="med"/>
                    </a:lnL>
                    <a:lnR w="19050">
                      <a:solidFill>
                        <a:srgbClr val="000000"/>
                      </a:solidFill>
                    </a:lnR>
                    <a:lnT w="19050">
                      <a:solidFill>
                        <a:srgbClr val="000000"/>
                      </a:solidFill>
                    </a:lnT>
                    <a:lnB w="19050">
                      <a:solidFill>
                        <a:srgbClr val="000000"/>
                      </a:solidFill>
                    </a:lnB>
                    <a:noFill/>
                  </a:tcPr>
                </a:tc>
                <a:tc>
                  <a:txBody>
                    <a:bodyPr/>
                    <a:lstStyle/>
                    <a:p>
                      <a:pPr algn="l">
                        <a:defRPr sz="1800"/>
                      </a:pPr>
                      <a:endParaRPr sz="1300" dirty="0"/>
                    </a:p>
                  </a:txBody>
                  <a:tcPr marL="45724" marR="45724" marT="45736" marB="45736" horzOverflow="overflow">
                    <a:lnL w="19050">
                      <a:solidFill>
                        <a:srgbClr val="000000"/>
                      </a:solidFill>
                    </a:lnL>
                    <a:lnR w="19050">
                      <a:solidFill>
                        <a:srgbClr val="000000"/>
                      </a:solidFill>
                    </a:lnR>
                    <a:lnT w="19050">
                      <a:solidFill>
                        <a:srgbClr val="000000"/>
                      </a:solidFill>
                    </a:lnT>
                    <a:lnB w="19050">
                      <a:solidFill>
                        <a:srgbClr val="000000"/>
                      </a:solidFill>
                    </a:lnB>
                    <a:noFill/>
                  </a:tcPr>
                </a:tc>
                <a:extLst>
                  <a:ext uri="{0D108BD9-81ED-4DB2-BD59-A6C34878D82A}">
                    <a16:rowId xmlns:a16="http://schemas.microsoft.com/office/drawing/2014/main" val="10003"/>
                  </a:ext>
                </a:extLst>
              </a:tr>
              <a:tr h="286472">
                <a:tc>
                  <a:txBody>
                    <a:bodyPr/>
                    <a:lstStyle/>
                    <a:p>
                      <a:pPr algn="l">
                        <a:defRPr sz="1800"/>
                      </a:pPr>
                      <a:r>
                        <a:rPr lang="en-GB" sz="1300" dirty="0"/>
                        <a:t>You</a:t>
                      </a:r>
                      <a:r>
                        <a:rPr lang="en-GB" sz="1300" baseline="0" dirty="0"/>
                        <a:t> sent the final message to </a:t>
                      </a:r>
                      <a:r>
                        <a:rPr lang="en-GB" sz="1300" baseline="0" dirty="0" err="1"/>
                        <a:t>EagleEye</a:t>
                      </a:r>
                      <a:r>
                        <a:rPr lang="en-GB" sz="1300" baseline="0" dirty="0"/>
                        <a:t> without pausing</a:t>
                      </a:r>
                      <a:endParaRPr sz="1300" dirty="0"/>
                    </a:p>
                  </a:txBody>
                  <a:tcPr marL="45724" marR="45724" marT="45736" marB="457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D93"/>
                    </a:solidFill>
                  </a:tcPr>
                </a:tc>
                <a:tc>
                  <a:txBody>
                    <a:bodyPr/>
                    <a:lstStyle/>
                    <a:p>
                      <a:pPr algn="l">
                        <a:defRPr sz="1800"/>
                      </a:pPr>
                      <a:endParaRPr sz="1300" dirty="0"/>
                    </a:p>
                  </a:txBody>
                  <a:tcPr marL="45724" marR="45724" marT="45736" marB="45736" horzOverflow="overflow">
                    <a:lnL w="12700" cap="flat" cmpd="sng" algn="ctr">
                      <a:solidFill>
                        <a:schemeClr val="tx1"/>
                      </a:solidFill>
                      <a:prstDash val="solid"/>
                      <a:round/>
                      <a:headEnd type="none" w="med" len="med"/>
                      <a:tailEnd type="none" w="med" len="med"/>
                    </a:lnL>
                    <a:lnR w="19050">
                      <a:solidFill>
                        <a:srgbClr val="000000"/>
                      </a:solidFill>
                    </a:lnR>
                    <a:lnT w="19050">
                      <a:solidFill>
                        <a:srgbClr val="000000"/>
                      </a:solidFill>
                    </a:lnT>
                    <a:lnB w="19050">
                      <a:solidFill>
                        <a:srgbClr val="000000"/>
                      </a:solidFill>
                    </a:lnB>
                    <a:noFill/>
                  </a:tcPr>
                </a:tc>
                <a:tc>
                  <a:txBody>
                    <a:bodyPr/>
                    <a:lstStyle/>
                    <a:p>
                      <a:pPr algn="l">
                        <a:defRPr sz="1800"/>
                      </a:pPr>
                      <a:endParaRPr sz="1300" dirty="0"/>
                    </a:p>
                  </a:txBody>
                  <a:tcPr marL="45724" marR="45724" marT="45736" marB="45736" horzOverflow="overflow">
                    <a:lnL w="19050">
                      <a:solidFill>
                        <a:srgbClr val="000000"/>
                      </a:solidFill>
                    </a:lnL>
                    <a:lnR w="19050">
                      <a:solidFill>
                        <a:srgbClr val="000000"/>
                      </a:solidFill>
                    </a:lnR>
                    <a:lnT w="19050">
                      <a:solidFill>
                        <a:srgbClr val="000000"/>
                      </a:solidFill>
                    </a:lnT>
                    <a:lnB w="19050">
                      <a:solidFill>
                        <a:srgbClr val="000000"/>
                      </a:solidFill>
                    </a:lnB>
                    <a:noFill/>
                  </a:tcPr>
                </a:tc>
                <a:extLst>
                  <a:ext uri="{0D108BD9-81ED-4DB2-BD59-A6C34878D82A}">
                    <a16:rowId xmlns:a16="http://schemas.microsoft.com/office/drawing/2014/main" val="10004"/>
                  </a:ext>
                </a:extLst>
              </a:tr>
            </a:tbl>
          </a:graphicData>
        </a:graphic>
      </p:graphicFrame>
      <p:sp>
        <p:nvSpPr>
          <p:cNvPr id="16" name="Shape 116">
            <a:extLst>
              <a:ext uri="{FF2B5EF4-FFF2-40B4-BE49-F238E27FC236}">
                <a16:creationId xmlns:a16="http://schemas.microsoft.com/office/drawing/2014/main" id="{89789113-4121-B5F0-F1F0-09CAAE147F23}"/>
              </a:ext>
            </a:extLst>
          </p:cNvPr>
          <p:cNvSpPr/>
          <p:nvPr/>
        </p:nvSpPr>
        <p:spPr>
          <a:xfrm>
            <a:off x="795678" y="5022756"/>
            <a:ext cx="8172450" cy="307777"/>
          </a:xfrm>
          <a:prstGeom prst="rect">
            <a:avLst/>
          </a:prstGeom>
          <a:ln w="12700">
            <a:miter lim="400000"/>
          </a:ln>
        </p:spPr>
        <p:txBody>
          <a:bodyPr lIns="45719" rIns="45719">
            <a:spAutoFit/>
          </a:bodyPr>
          <a:lstStyle/>
          <a:p>
            <a:pPr>
              <a:defRPr sz="1400"/>
            </a:pPr>
            <a:r>
              <a:rPr lang="en-GB" sz="1400" dirty="0">
                <a:latin typeface="+mn-lt"/>
              </a:rPr>
              <a:t>Tick </a:t>
            </a:r>
            <a:r>
              <a:rPr lang="en-GB" sz="1400" b="1" dirty="0">
                <a:latin typeface="+mn-lt"/>
              </a:rPr>
              <a:t>true</a:t>
            </a:r>
            <a:r>
              <a:rPr lang="en-GB" sz="1400" dirty="0">
                <a:latin typeface="+mn-lt"/>
              </a:rPr>
              <a:t> or </a:t>
            </a:r>
            <a:r>
              <a:rPr lang="en-GB" sz="1400" b="1" dirty="0">
                <a:latin typeface="+mn-lt"/>
              </a:rPr>
              <a:t>false</a:t>
            </a:r>
            <a:r>
              <a:rPr lang="en-GB" sz="1400" dirty="0">
                <a:latin typeface="+mn-lt"/>
              </a:rPr>
              <a:t> for each of these statements.  </a:t>
            </a:r>
            <a:endParaRPr dirty="0">
              <a:latin typeface="+mn-lt"/>
            </a:endParaRPr>
          </a:p>
        </p:txBody>
      </p:sp>
      <p:sp>
        <p:nvSpPr>
          <p:cNvPr id="7" name="TextBox 6">
            <a:extLst>
              <a:ext uri="{FF2B5EF4-FFF2-40B4-BE49-F238E27FC236}">
                <a16:creationId xmlns:a16="http://schemas.microsoft.com/office/drawing/2014/main" id="{143A06BE-8B5C-E4DC-A51A-397FB77FBE84}"/>
              </a:ext>
            </a:extLst>
          </p:cNvPr>
          <p:cNvSpPr txBox="1"/>
          <p:nvPr/>
        </p:nvSpPr>
        <p:spPr>
          <a:xfrm>
            <a:off x="8278516" y="4486136"/>
            <a:ext cx="582211" cy="261610"/>
          </a:xfrm>
          <a:prstGeom prst="rect">
            <a:avLst/>
          </a:prstGeom>
          <a:noFill/>
        </p:spPr>
        <p:txBody>
          <a:bodyPr wrap="none" rtlCol="0">
            <a:spAutoFit/>
          </a:bodyPr>
          <a:lstStyle/>
          <a:p>
            <a:r>
              <a:rPr lang="en-US" sz="1100" dirty="0">
                <a:solidFill>
                  <a:schemeClr val="bg1">
                    <a:lumMod val="50000"/>
                  </a:schemeClr>
                </a:solidFill>
                <a:latin typeface="Calibri" panose="020F0502020204030204" pitchFamily="34" charset="0"/>
                <a:cs typeface="Calibri" panose="020F0502020204030204" pitchFamily="34" charset="0"/>
              </a:rPr>
              <a:t>1 mark</a:t>
            </a:r>
          </a:p>
        </p:txBody>
      </p:sp>
      <p:sp>
        <p:nvSpPr>
          <p:cNvPr id="10" name="TextBox 9">
            <a:extLst>
              <a:ext uri="{FF2B5EF4-FFF2-40B4-BE49-F238E27FC236}">
                <a16:creationId xmlns:a16="http://schemas.microsoft.com/office/drawing/2014/main" id="{80745A76-769A-91AB-AA58-437AE24D70BB}"/>
              </a:ext>
            </a:extLst>
          </p:cNvPr>
          <p:cNvSpPr txBox="1"/>
          <p:nvPr/>
        </p:nvSpPr>
        <p:spPr>
          <a:xfrm>
            <a:off x="8287403" y="6392361"/>
            <a:ext cx="582211" cy="261610"/>
          </a:xfrm>
          <a:prstGeom prst="rect">
            <a:avLst/>
          </a:prstGeom>
          <a:noFill/>
        </p:spPr>
        <p:txBody>
          <a:bodyPr wrap="none" rtlCol="0">
            <a:spAutoFit/>
          </a:bodyPr>
          <a:lstStyle/>
          <a:p>
            <a:r>
              <a:rPr lang="en-US" sz="1100" dirty="0">
                <a:solidFill>
                  <a:schemeClr val="bg1">
                    <a:lumMod val="50000"/>
                  </a:schemeClr>
                </a:solidFill>
                <a:latin typeface="Calibri" panose="020F0502020204030204" pitchFamily="34" charset="0"/>
                <a:cs typeface="Calibri" panose="020F0502020204030204" pitchFamily="34" charset="0"/>
              </a:rPr>
              <a:t>1 mark</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hape 121">
            <a:extLst>
              <a:ext uri="{FF2B5EF4-FFF2-40B4-BE49-F238E27FC236}">
                <a16:creationId xmlns:a16="http://schemas.microsoft.com/office/drawing/2014/main" id="{60989772-5655-63A1-96A7-B1F26E69F093}"/>
              </a:ext>
            </a:extLst>
          </p:cNvPr>
          <p:cNvSpPr/>
          <p:nvPr/>
        </p:nvSpPr>
        <p:spPr>
          <a:xfrm>
            <a:off x="631454" y="764704"/>
            <a:ext cx="7711904" cy="2092881"/>
          </a:xfrm>
          <a:prstGeom prst="rect">
            <a:avLst/>
          </a:prstGeom>
          <a:solidFill>
            <a:schemeClr val="bg1">
              <a:lumMod val="95000"/>
            </a:schemeClr>
          </a:solidFill>
          <a:ln w="12700">
            <a:miter lim="400000"/>
          </a:ln>
        </p:spPr>
        <p:txBody>
          <a:bodyPr wrap="square" lIns="45719" rIns="45719">
            <a:spAutoFit/>
          </a:bodyPr>
          <a:lstStyle/>
          <a:p>
            <a:r>
              <a:rPr lang="en-GB" sz="1300" dirty="0">
                <a:effectLst/>
                <a:latin typeface="Calibri" panose="020F0502020204030204" pitchFamily="34" charset="0"/>
                <a:ea typeface="Calibri" panose="020F0502020204030204" pitchFamily="34" charset="0"/>
                <a:cs typeface="Times New Roman" panose="02020603050405020304" pitchFamily="18" charset="0"/>
              </a:rPr>
              <a:t>You immediately felt a pang of regret. You should not have told </a:t>
            </a:r>
            <a:r>
              <a:rPr lang="en-GB" sz="1300" dirty="0" err="1">
                <a:effectLst/>
                <a:latin typeface="Calibri" panose="020F0502020204030204" pitchFamily="34" charset="0"/>
                <a:ea typeface="Calibri" panose="020F0502020204030204" pitchFamily="34" charset="0"/>
                <a:cs typeface="Times New Roman" panose="02020603050405020304" pitchFamily="18" charset="0"/>
              </a:rPr>
              <a:t>EagleEye</a:t>
            </a:r>
            <a:r>
              <a:rPr lang="en-GB" sz="1300" dirty="0">
                <a:effectLst/>
                <a:latin typeface="Calibri" panose="020F0502020204030204" pitchFamily="34" charset="0"/>
                <a:ea typeface="Calibri" panose="020F0502020204030204" pitchFamily="34" charset="0"/>
                <a:cs typeface="Times New Roman" panose="02020603050405020304" pitchFamily="18" charset="0"/>
              </a:rPr>
              <a:t> private information about Jayden. You quickly closed the chat window and looked guiltily around the I.T. suite. You weren’t even meant to be on an internet game in school. </a:t>
            </a:r>
          </a:p>
          <a:p>
            <a:r>
              <a:rPr lang="en-GB" sz="1300" dirty="0">
                <a:effectLst/>
                <a:latin typeface="Calibri" panose="020F0502020204030204" pitchFamily="34" charset="0"/>
                <a:ea typeface="Calibri" panose="020F0502020204030204" pitchFamily="34" charset="0"/>
                <a:cs typeface="Times New Roman" panose="02020603050405020304" pitchFamily="18" charset="0"/>
              </a:rPr>
              <a:t> </a:t>
            </a:r>
          </a:p>
          <a:p>
            <a:r>
              <a:rPr lang="en-GB" sz="1300" i="1" dirty="0">
                <a:effectLst/>
                <a:latin typeface="Calibri" panose="020F0502020204030204" pitchFamily="34" charset="0"/>
                <a:ea typeface="Calibri" panose="020F0502020204030204" pitchFamily="34" charset="0"/>
                <a:cs typeface="Times New Roman" panose="02020603050405020304" pitchFamily="18" charset="0"/>
              </a:rPr>
              <a:t>Ding! Ding! </a:t>
            </a:r>
            <a:r>
              <a:rPr lang="en-GB" sz="1300" dirty="0">
                <a:effectLst/>
                <a:latin typeface="Calibri" panose="020F0502020204030204" pitchFamily="34" charset="0"/>
                <a:ea typeface="Calibri" panose="020F0502020204030204" pitchFamily="34" charset="0"/>
                <a:cs typeface="Times New Roman" panose="02020603050405020304" pitchFamily="18" charset="0"/>
              </a:rPr>
              <a:t>Two messages from </a:t>
            </a:r>
            <a:r>
              <a:rPr lang="en-GB" sz="1300" dirty="0" err="1">
                <a:effectLst/>
                <a:latin typeface="Calibri" panose="020F0502020204030204" pitchFamily="34" charset="0"/>
                <a:ea typeface="Calibri" panose="020F0502020204030204" pitchFamily="34" charset="0"/>
                <a:cs typeface="Times New Roman" panose="02020603050405020304" pitchFamily="18" charset="0"/>
              </a:rPr>
              <a:t>EagleEye</a:t>
            </a:r>
            <a:r>
              <a:rPr lang="en-GB" sz="1300" dirty="0">
                <a:effectLst/>
                <a:latin typeface="Calibri" panose="020F0502020204030204" pitchFamily="34" charset="0"/>
                <a:ea typeface="Calibri" panose="020F0502020204030204" pitchFamily="34" charset="0"/>
                <a:cs typeface="Times New Roman" panose="02020603050405020304" pitchFamily="18" charset="0"/>
              </a:rPr>
              <a:t> in quick succession. You took a breath and opened them. </a:t>
            </a:r>
          </a:p>
          <a:p>
            <a:endParaRPr lang="en-GB" sz="1300" i="1" dirty="0">
              <a:latin typeface="Calibri" panose="020F0502020204030204" pitchFamily="34" charset="0"/>
              <a:ea typeface="Calibri" panose="020F0502020204030204" pitchFamily="34" charset="0"/>
              <a:cs typeface="Times New Roman" panose="02020603050405020304" pitchFamily="18" charset="0"/>
            </a:endParaRPr>
          </a:p>
          <a:p>
            <a:r>
              <a:rPr lang="en-GB" sz="1300" i="1" dirty="0">
                <a:effectLst/>
                <a:latin typeface="Calibri" panose="020F0502020204030204" pitchFamily="34" charset="0"/>
                <a:ea typeface="Calibri" panose="020F0502020204030204" pitchFamily="34" charset="0"/>
                <a:cs typeface="Times New Roman" panose="02020603050405020304" pitchFamily="18" charset="0"/>
              </a:rPr>
              <a:t>Some friend Jayden is! </a:t>
            </a:r>
            <a:r>
              <a:rPr lang="en-GB" sz="1300" dirty="0">
                <a:effectLst/>
                <a:latin typeface="Calibri" panose="020F0502020204030204" pitchFamily="34" charset="0"/>
                <a:ea typeface="Calibri" panose="020F0502020204030204" pitchFamily="34" charset="0"/>
                <a:cs typeface="Times New Roman" panose="02020603050405020304" pitchFamily="18" charset="0"/>
              </a:rPr>
              <a:t>read his first message, and then: </a:t>
            </a:r>
            <a:r>
              <a:rPr lang="en-GB" sz="1300" i="1" dirty="0">
                <a:effectLst/>
                <a:latin typeface="Calibri" panose="020F0502020204030204" pitchFamily="34" charset="0"/>
                <a:ea typeface="Calibri" panose="020F0502020204030204" pitchFamily="34" charset="0"/>
                <a:cs typeface="Times New Roman" panose="02020603050405020304" pitchFamily="18" charset="0"/>
              </a:rPr>
              <a:t>Maybe we should get our revenge…</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300" dirty="0">
                <a:effectLst/>
                <a:latin typeface="Calibri" panose="020F0502020204030204" pitchFamily="34" charset="0"/>
                <a:ea typeface="Calibri" panose="020F0502020204030204" pitchFamily="34" charset="0"/>
                <a:cs typeface="Times New Roman" panose="02020603050405020304" pitchFamily="18" charset="0"/>
              </a:rPr>
              <a:t> </a:t>
            </a:r>
          </a:p>
          <a:p>
            <a:r>
              <a:rPr lang="en-GB" sz="1300" dirty="0">
                <a:effectLst/>
                <a:latin typeface="Calibri" panose="020F0502020204030204" pitchFamily="34" charset="0"/>
                <a:ea typeface="Calibri" panose="020F0502020204030204" pitchFamily="34" charset="0"/>
                <a:cs typeface="Times New Roman" panose="02020603050405020304" pitchFamily="18" charset="0"/>
              </a:rPr>
              <a:t>You replied: </a:t>
            </a:r>
            <a:r>
              <a:rPr lang="en-GB" sz="1300" i="1" dirty="0">
                <a:effectLst/>
                <a:latin typeface="Calibri" panose="020F0502020204030204" pitchFamily="34" charset="0"/>
                <a:ea typeface="Calibri" panose="020F0502020204030204" pitchFamily="34" charset="0"/>
                <a:cs typeface="Times New Roman" panose="02020603050405020304" pitchFamily="18" charset="0"/>
              </a:rPr>
              <a:t>I shouldn’t have said that. Don’t tell anyone, OK? </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300" i="1" dirty="0">
                <a:effectLst/>
                <a:latin typeface="Calibri" panose="020F0502020204030204" pitchFamily="34" charset="0"/>
                <a:ea typeface="Calibri" panose="020F0502020204030204" pitchFamily="34" charset="0"/>
                <a:cs typeface="Times New Roman" panose="02020603050405020304" pitchFamily="18" charset="0"/>
              </a:rPr>
              <a:t> </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Shape 144">
            <a:extLst>
              <a:ext uri="{FF2B5EF4-FFF2-40B4-BE49-F238E27FC236}">
                <a16:creationId xmlns:a16="http://schemas.microsoft.com/office/drawing/2014/main" id="{DC34C753-7AB6-E4C3-9B09-B23FB6784C7E}"/>
              </a:ext>
            </a:extLst>
          </p:cNvPr>
          <p:cNvSpPr/>
          <p:nvPr/>
        </p:nvSpPr>
        <p:spPr>
          <a:xfrm>
            <a:off x="328588" y="3178716"/>
            <a:ext cx="209550" cy="368300"/>
          </a:xfrm>
          <a:prstGeom prst="rect">
            <a:avLst/>
          </a:prstGeom>
          <a:solidFill>
            <a:srgbClr val="000000"/>
          </a:solidFill>
          <a:ln w="12700">
            <a:miter lim="400000"/>
          </a:ln>
        </p:spPr>
        <p:txBody>
          <a:bodyPr wrap="none" lIns="45719" rIns="45719">
            <a:spAutoFit/>
          </a:bodyPr>
          <a:lstStyle>
            <a:lvl1pPr>
              <a:defRPr>
                <a:solidFill>
                  <a:srgbClr val="FFFFFF"/>
                </a:solidFill>
              </a:defRPr>
            </a:lvl1pPr>
          </a:lstStyle>
          <a:p>
            <a:pPr>
              <a:defRPr/>
            </a:pPr>
            <a:r>
              <a:rPr lang="en-GB" dirty="0">
                <a:latin typeface="+mn-lt"/>
              </a:rPr>
              <a:t>6</a:t>
            </a:r>
            <a:endParaRPr dirty="0">
              <a:latin typeface="+mn-lt"/>
            </a:endParaRPr>
          </a:p>
        </p:txBody>
      </p:sp>
      <p:sp>
        <p:nvSpPr>
          <p:cNvPr id="6" name="Shape 133">
            <a:extLst>
              <a:ext uri="{FF2B5EF4-FFF2-40B4-BE49-F238E27FC236}">
                <a16:creationId xmlns:a16="http://schemas.microsoft.com/office/drawing/2014/main" id="{6FB96F05-82A0-31E9-227B-77CE14EF45FE}"/>
              </a:ext>
            </a:extLst>
          </p:cNvPr>
          <p:cNvSpPr/>
          <p:nvPr/>
        </p:nvSpPr>
        <p:spPr>
          <a:xfrm>
            <a:off x="329382" y="4669389"/>
            <a:ext cx="207962" cy="368300"/>
          </a:xfrm>
          <a:prstGeom prst="rect">
            <a:avLst/>
          </a:prstGeom>
          <a:solidFill>
            <a:srgbClr val="000000"/>
          </a:solidFill>
          <a:ln w="12700">
            <a:miter lim="400000"/>
          </a:ln>
        </p:spPr>
        <p:txBody>
          <a:bodyPr wrap="none" lIns="45719" rIns="45719">
            <a:spAutoFit/>
          </a:bodyPr>
          <a:lstStyle>
            <a:lvl1pPr>
              <a:defRPr>
                <a:solidFill>
                  <a:srgbClr val="FFFFFF"/>
                </a:solidFill>
              </a:defRPr>
            </a:lvl1pPr>
          </a:lstStyle>
          <a:p>
            <a:pPr>
              <a:defRPr/>
            </a:pPr>
            <a:r>
              <a:rPr lang="en-GB" dirty="0">
                <a:latin typeface="+mn-lt"/>
              </a:rPr>
              <a:t>7</a:t>
            </a:r>
            <a:endParaRPr dirty="0">
              <a:latin typeface="+mn-lt"/>
            </a:endParaRPr>
          </a:p>
        </p:txBody>
      </p:sp>
      <p:sp>
        <p:nvSpPr>
          <p:cNvPr id="14" name="Shape 132">
            <a:extLst>
              <a:ext uri="{FF2B5EF4-FFF2-40B4-BE49-F238E27FC236}">
                <a16:creationId xmlns:a16="http://schemas.microsoft.com/office/drawing/2014/main" id="{74A86115-8AA4-71CA-01C0-2C55AFB11F97}"/>
              </a:ext>
            </a:extLst>
          </p:cNvPr>
          <p:cNvSpPr/>
          <p:nvPr/>
        </p:nvSpPr>
        <p:spPr>
          <a:xfrm>
            <a:off x="764104" y="4598960"/>
            <a:ext cx="7883525" cy="2046714"/>
          </a:xfrm>
          <a:prstGeom prst="rect">
            <a:avLst/>
          </a:prstGeom>
          <a:ln w="12700">
            <a:miter lim="400000"/>
          </a:ln>
        </p:spPr>
        <p:txBody>
          <a:bodyPr lIns="45719" rIns="45719">
            <a:spAutoFit/>
          </a:bodyPr>
          <a:lstStyle/>
          <a:p>
            <a:pPr>
              <a:defRPr sz="1400"/>
            </a:pPr>
            <a:r>
              <a:rPr lang="en-GB" sz="1400" i="1" dirty="0">
                <a:effectLst/>
                <a:latin typeface="Calibri" panose="020F0502020204030204" pitchFamily="34" charset="0"/>
                <a:ea typeface="Calibri" panose="020F0502020204030204" pitchFamily="34" charset="0"/>
                <a:cs typeface="Times New Roman" panose="02020603050405020304" pitchFamily="18" charset="0"/>
              </a:rPr>
              <a:t>You quickly closed the chat window and looked guiltily around the I.T. suite.</a:t>
            </a:r>
            <a:endParaRPr lang="en-GB" sz="1400" dirty="0">
              <a:latin typeface="+mn-lt"/>
            </a:endParaRPr>
          </a:p>
          <a:p>
            <a:pPr>
              <a:defRPr sz="1400"/>
            </a:pPr>
            <a:endParaRPr lang="en-GB" sz="1000" i="1" dirty="0">
              <a:latin typeface="+mn-lt"/>
            </a:endParaRPr>
          </a:p>
          <a:p>
            <a:pPr>
              <a:defRPr sz="1400"/>
            </a:pPr>
            <a:r>
              <a:rPr lang="en-GB" sz="1400" dirty="0">
                <a:latin typeface="+mn-lt"/>
              </a:rPr>
              <a:t>Choose the best words to match the description above. Circle</a:t>
            </a:r>
            <a:r>
              <a:rPr lang="en-GB" sz="1400" b="1" dirty="0">
                <a:latin typeface="+mn-lt"/>
              </a:rPr>
              <a:t> one word </a:t>
            </a:r>
            <a:r>
              <a:rPr lang="en-GB" sz="1400" dirty="0">
                <a:latin typeface="+mn-lt"/>
              </a:rPr>
              <a:t>on each line.</a:t>
            </a:r>
          </a:p>
          <a:p>
            <a:pPr>
              <a:defRPr sz="1400"/>
            </a:pPr>
            <a:endParaRPr lang="en-GB" sz="1400" dirty="0">
              <a:latin typeface="+mn-lt"/>
            </a:endParaRPr>
          </a:p>
          <a:p>
            <a:pPr>
              <a:defRPr sz="1400"/>
            </a:pPr>
            <a:endParaRPr lang="en-GB" sz="500" dirty="0">
              <a:latin typeface="+mn-lt"/>
            </a:endParaRPr>
          </a:p>
          <a:p>
            <a:pPr>
              <a:defRPr sz="1400"/>
            </a:pPr>
            <a:r>
              <a:rPr lang="en-GB" sz="1400" dirty="0">
                <a:latin typeface="+mn-lt"/>
              </a:rPr>
              <a:t>You</a:t>
            </a:r>
          </a:p>
          <a:p>
            <a:pPr>
              <a:defRPr sz="1400"/>
            </a:pPr>
            <a:endParaRPr lang="en-GB" sz="1400" dirty="0">
              <a:latin typeface="+mn-lt"/>
            </a:endParaRPr>
          </a:p>
          <a:p>
            <a:pPr>
              <a:defRPr sz="1400"/>
            </a:pPr>
            <a:r>
              <a:rPr lang="en-GB" sz="1400" dirty="0">
                <a:latin typeface="+mn-lt"/>
              </a:rPr>
              <a:t>the chat window and looked													 </a:t>
            </a:r>
          </a:p>
          <a:p>
            <a:pPr>
              <a:defRPr sz="1400"/>
            </a:pPr>
            <a:endParaRPr lang="en-GB" sz="1400" dirty="0">
              <a:latin typeface="+mn-lt"/>
            </a:endParaRPr>
          </a:p>
          <a:p>
            <a:pPr>
              <a:defRPr sz="1400"/>
            </a:pPr>
            <a:r>
              <a:rPr lang="en-GB" sz="1400" dirty="0">
                <a:latin typeface="+mn-lt"/>
              </a:rPr>
              <a:t>around the I.T.											.</a:t>
            </a:r>
          </a:p>
        </p:txBody>
      </p:sp>
      <p:sp>
        <p:nvSpPr>
          <p:cNvPr id="15" name="Rectangle 14">
            <a:extLst>
              <a:ext uri="{FF2B5EF4-FFF2-40B4-BE49-F238E27FC236}">
                <a16:creationId xmlns:a16="http://schemas.microsoft.com/office/drawing/2014/main" id="{35E305E4-ABEF-3E04-A0C7-F7FC428FDCC7}"/>
              </a:ext>
            </a:extLst>
          </p:cNvPr>
          <p:cNvSpPr/>
          <p:nvPr/>
        </p:nvSpPr>
        <p:spPr>
          <a:xfrm>
            <a:off x="3091799" y="5514803"/>
            <a:ext cx="928228" cy="307775"/>
          </a:xfrm>
          <a:prstGeom prst="rect">
            <a:avLst/>
          </a:prstGeom>
          <a:solidFill>
            <a:srgbClr val="FFFFFF"/>
          </a:solidFill>
          <a:ln w="9525" cap="flat">
            <a:solidFill>
              <a:schemeClr val="tx1"/>
            </a:solidFill>
            <a:prstDash val="solid"/>
            <a:round/>
          </a:ln>
          <a:effectLst/>
          <a:sp3d/>
        </p:spPr>
        <p:style>
          <a:lnRef idx="0">
            <a:scrgbClr r="0" g="0" b="0"/>
          </a:lnRef>
          <a:fillRef idx="0">
            <a:scrgbClr r="0" g="0" b="0"/>
          </a:fillRef>
          <a:effectRef idx="0">
            <a:scrgbClr r="0" g="0" b="0"/>
          </a:effectRef>
          <a:fontRef idx="none"/>
        </p:style>
        <p:txBody>
          <a:bodyPr spcFirstLastPara="1" lIns="45719" tIns="45719" rIns="45719" bIns="45719" spcCol="38100" anchor="ctr">
            <a:spAutoFit/>
          </a:bodyPr>
          <a:lstStyle/>
          <a:p>
            <a:pPr algn="ctr" defTabSz="457200" fontAlgn="auto">
              <a:spcBef>
                <a:spcPts val="0"/>
              </a:spcBef>
              <a:spcAft>
                <a:spcPts val="0"/>
              </a:spcAft>
              <a:defRPr/>
            </a:pPr>
            <a:r>
              <a:rPr lang="en-US" sz="1400" dirty="0">
                <a:solidFill>
                  <a:srgbClr val="000000"/>
                </a:solidFill>
                <a:latin typeface="+mn-lt"/>
                <a:ea typeface="+mj-ea"/>
                <a:cs typeface="+mj-cs"/>
                <a:sym typeface="Calibri"/>
              </a:rPr>
              <a:t> destroyed</a:t>
            </a:r>
          </a:p>
        </p:txBody>
      </p:sp>
      <p:sp>
        <p:nvSpPr>
          <p:cNvPr id="16" name="Rectangle 15">
            <a:extLst>
              <a:ext uri="{FF2B5EF4-FFF2-40B4-BE49-F238E27FC236}">
                <a16:creationId xmlns:a16="http://schemas.microsoft.com/office/drawing/2014/main" id="{F9B12A8B-C975-CED7-5A75-63491948271C}"/>
              </a:ext>
            </a:extLst>
          </p:cNvPr>
          <p:cNvSpPr/>
          <p:nvPr/>
        </p:nvSpPr>
        <p:spPr>
          <a:xfrm>
            <a:off x="6707846" y="5506902"/>
            <a:ext cx="809785" cy="307775"/>
          </a:xfrm>
          <a:prstGeom prst="rect">
            <a:avLst/>
          </a:prstGeom>
          <a:solidFill>
            <a:srgbClr val="FFFFFF"/>
          </a:solidFill>
          <a:ln w="9525" cap="flat">
            <a:solidFill>
              <a:schemeClr val="tx1"/>
            </a:solidFill>
            <a:prstDash val="solid"/>
            <a:round/>
          </a:ln>
          <a:effectLst/>
          <a:sp3d/>
        </p:spPr>
        <p:style>
          <a:lnRef idx="0">
            <a:scrgbClr r="0" g="0" b="0"/>
          </a:lnRef>
          <a:fillRef idx="0">
            <a:scrgbClr r="0" g="0" b="0"/>
          </a:fillRef>
          <a:effectRef idx="0">
            <a:scrgbClr r="0" g="0" b="0"/>
          </a:effectRef>
          <a:fontRef idx="none"/>
        </p:style>
        <p:txBody>
          <a:bodyPr spcFirstLastPara="1" lIns="45719" tIns="45719" rIns="45719" bIns="45719" spcCol="38100" anchor="ctr">
            <a:spAutoFit/>
          </a:bodyPr>
          <a:lstStyle/>
          <a:p>
            <a:pPr algn="ctr" defTabSz="457200" fontAlgn="auto">
              <a:spcBef>
                <a:spcPts val="0"/>
              </a:spcBef>
              <a:spcAft>
                <a:spcPts val="0"/>
              </a:spcAft>
              <a:defRPr/>
            </a:pPr>
            <a:r>
              <a:rPr lang="en-US" sz="1400" dirty="0">
                <a:latin typeface="+mn-lt"/>
              </a:rPr>
              <a:t>cleaned</a:t>
            </a:r>
            <a:r>
              <a:rPr lang="en-US" sz="1400" dirty="0">
                <a:solidFill>
                  <a:srgbClr val="000000"/>
                </a:solidFill>
                <a:latin typeface="+mn-lt"/>
                <a:ea typeface="+mj-ea"/>
                <a:cs typeface="+mj-cs"/>
                <a:sym typeface="Calibri"/>
              </a:rPr>
              <a:t> </a:t>
            </a:r>
          </a:p>
        </p:txBody>
      </p:sp>
      <p:sp>
        <p:nvSpPr>
          <p:cNvPr id="17" name="Rectangle 16">
            <a:extLst>
              <a:ext uri="{FF2B5EF4-FFF2-40B4-BE49-F238E27FC236}">
                <a16:creationId xmlns:a16="http://schemas.microsoft.com/office/drawing/2014/main" id="{BFB67A34-B492-395E-6143-C3C702231A4B}"/>
              </a:ext>
            </a:extLst>
          </p:cNvPr>
          <p:cNvSpPr/>
          <p:nvPr/>
        </p:nvSpPr>
        <p:spPr>
          <a:xfrm>
            <a:off x="5588848" y="5517097"/>
            <a:ext cx="842426" cy="307775"/>
          </a:xfrm>
          <a:prstGeom prst="rect">
            <a:avLst/>
          </a:prstGeom>
          <a:solidFill>
            <a:srgbClr val="FFFFFF"/>
          </a:solidFill>
          <a:ln w="9525" cap="flat">
            <a:solidFill>
              <a:schemeClr val="tx1"/>
            </a:solidFill>
            <a:prstDash val="solid"/>
            <a:round/>
          </a:ln>
          <a:effectLst/>
          <a:sp3d/>
        </p:spPr>
        <p:style>
          <a:lnRef idx="0">
            <a:scrgbClr r="0" g="0" b="0"/>
          </a:lnRef>
          <a:fillRef idx="0">
            <a:scrgbClr r="0" g="0" b="0"/>
          </a:fillRef>
          <a:effectRef idx="0">
            <a:scrgbClr r="0" g="0" b="0"/>
          </a:effectRef>
          <a:fontRef idx="none"/>
        </p:style>
        <p:txBody>
          <a:bodyPr spcFirstLastPara="1" lIns="45719" tIns="45719" rIns="45719" bIns="45719" spcCol="38100" anchor="ctr">
            <a:spAutoFit/>
          </a:bodyPr>
          <a:lstStyle/>
          <a:p>
            <a:pPr algn="ctr" defTabSz="457200" fontAlgn="auto">
              <a:spcBef>
                <a:spcPts val="0"/>
              </a:spcBef>
              <a:spcAft>
                <a:spcPts val="0"/>
              </a:spcAft>
              <a:defRPr/>
            </a:pPr>
            <a:r>
              <a:rPr lang="en-US" sz="1400" dirty="0">
                <a:latin typeface="+mn-lt"/>
              </a:rPr>
              <a:t>shut</a:t>
            </a:r>
            <a:r>
              <a:rPr lang="en-US" sz="1400" dirty="0">
                <a:solidFill>
                  <a:srgbClr val="000000"/>
                </a:solidFill>
                <a:latin typeface="+mn-lt"/>
                <a:ea typeface="+mj-ea"/>
                <a:cs typeface="+mj-cs"/>
                <a:sym typeface="Calibri"/>
              </a:rPr>
              <a:t> </a:t>
            </a:r>
          </a:p>
        </p:txBody>
      </p:sp>
      <p:sp>
        <p:nvSpPr>
          <p:cNvPr id="18" name="Rectangle 17">
            <a:extLst>
              <a:ext uri="{FF2B5EF4-FFF2-40B4-BE49-F238E27FC236}">
                <a16:creationId xmlns:a16="http://schemas.microsoft.com/office/drawing/2014/main" id="{C21BDA57-9560-12C7-8737-119E8BB8A2C4}"/>
              </a:ext>
            </a:extLst>
          </p:cNvPr>
          <p:cNvSpPr/>
          <p:nvPr/>
        </p:nvSpPr>
        <p:spPr>
          <a:xfrm>
            <a:off x="4387811" y="5514803"/>
            <a:ext cx="842426" cy="307775"/>
          </a:xfrm>
          <a:prstGeom prst="rect">
            <a:avLst/>
          </a:prstGeom>
          <a:solidFill>
            <a:srgbClr val="FFFFFF"/>
          </a:solidFill>
          <a:ln w="9525" cap="flat">
            <a:solidFill>
              <a:schemeClr val="tx1"/>
            </a:solidFill>
            <a:prstDash val="solid"/>
            <a:round/>
          </a:ln>
          <a:effectLst/>
          <a:sp3d/>
        </p:spPr>
        <p:style>
          <a:lnRef idx="0">
            <a:scrgbClr r="0" g="0" b="0"/>
          </a:lnRef>
          <a:fillRef idx="0">
            <a:scrgbClr r="0" g="0" b="0"/>
          </a:fillRef>
          <a:effectRef idx="0">
            <a:scrgbClr r="0" g="0" b="0"/>
          </a:effectRef>
          <a:fontRef idx="none"/>
        </p:style>
        <p:txBody>
          <a:bodyPr spcFirstLastPara="1" lIns="45719" tIns="45719" rIns="45719" bIns="45719" spcCol="38100" anchor="ctr">
            <a:spAutoFit/>
          </a:bodyPr>
          <a:lstStyle/>
          <a:p>
            <a:pPr algn="ctr" defTabSz="457200" fontAlgn="auto">
              <a:spcBef>
                <a:spcPts val="0"/>
              </a:spcBef>
              <a:spcAft>
                <a:spcPts val="0"/>
              </a:spcAft>
              <a:defRPr/>
            </a:pPr>
            <a:r>
              <a:rPr lang="en-US" sz="1400" dirty="0">
                <a:solidFill>
                  <a:srgbClr val="000000"/>
                </a:solidFill>
                <a:latin typeface="+mn-lt"/>
                <a:ea typeface="+mj-ea"/>
                <a:cs typeface="+mj-cs"/>
                <a:sym typeface="Calibri"/>
              </a:rPr>
              <a:t> opened</a:t>
            </a:r>
          </a:p>
        </p:txBody>
      </p:sp>
      <p:sp>
        <p:nvSpPr>
          <p:cNvPr id="19" name="Rectangle 18">
            <a:extLst>
              <a:ext uri="{FF2B5EF4-FFF2-40B4-BE49-F238E27FC236}">
                <a16:creationId xmlns:a16="http://schemas.microsoft.com/office/drawing/2014/main" id="{7BCBEF63-5040-AFB6-8E4D-53A483CBAFBF}"/>
              </a:ext>
            </a:extLst>
          </p:cNvPr>
          <p:cNvSpPr/>
          <p:nvPr/>
        </p:nvSpPr>
        <p:spPr>
          <a:xfrm>
            <a:off x="3091799" y="5946286"/>
            <a:ext cx="928228" cy="307775"/>
          </a:xfrm>
          <a:prstGeom prst="rect">
            <a:avLst/>
          </a:prstGeom>
          <a:solidFill>
            <a:srgbClr val="FFFFFF"/>
          </a:solidFill>
          <a:ln w="9525" cap="flat">
            <a:solidFill>
              <a:schemeClr val="tx1"/>
            </a:solidFill>
            <a:prstDash val="solid"/>
            <a:round/>
          </a:ln>
          <a:effectLst/>
          <a:sp3d/>
        </p:spPr>
        <p:style>
          <a:lnRef idx="0">
            <a:scrgbClr r="0" g="0" b="0"/>
          </a:lnRef>
          <a:fillRef idx="0">
            <a:scrgbClr r="0" g="0" b="0"/>
          </a:fillRef>
          <a:effectRef idx="0">
            <a:scrgbClr r="0" g="0" b="0"/>
          </a:effectRef>
          <a:fontRef idx="none"/>
        </p:style>
        <p:txBody>
          <a:bodyPr spcFirstLastPara="1" lIns="45719" tIns="45719" rIns="45719" bIns="45719" spcCol="38100" anchor="ctr">
            <a:spAutoFit/>
          </a:bodyPr>
          <a:lstStyle/>
          <a:p>
            <a:pPr algn="ctr" defTabSz="457200" fontAlgn="auto">
              <a:spcBef>
                <a:spcPts val="0"/>
              </a:spcBef>
              <a:spcAft>
                <a:spcPts val="0"/>
              </a:spcAft>
              <a:defRPr/>
            </a:pPr>
            <a:r>
              <a:rPr lang="en-US" sz="1400" dirty="0">
                <a:solidFill>
                  <a:srgbClr val="000000"/>
                </a:solidFill>
                <a:latin typeface="+mn-lt"/>
                <a:ea typeface="+mj-ea"/>
                <a:cs typeface="+mj-cs"/>
                <a:sym typeface="Calibri"/>
              </a:rPr>
              <a:t> hopefully</a:t>
            </a:r>
          </a:p>
        </p:txBody>
      </p:sp>
      <p:sp>
        <p:nvSpPr>
          <p:cNvPr id="20" name="Rectangle 19">
            <a:extLst>
              <a:ext uri="{FF2B5EF4-FFF2-40B4-BE49-F238E27FC236}">
                <a16:creationId xmlns:a16="http://schemas.microsoft.com/office/drawing/2014/main" id="{24007472-A19A-54D0-3BDB-6E97348B6AE8}"/>
              </a:ext>
            </a:extLst>
          </p:cNvPr>
          <p:cNvSpPr/>
          <p:nvPr/>
        </p:nvSpPr>
        <p:spPr>
          <a:xfrm>
            <a:off x="6707847" y="5908279"/>
            <a:ext cx="1032505" cy="307775"/>
          </a:xfrm>
          <a:prstGeom prst="rect">
            <a:avLst/>
          </a:prstGeom>
          <a:solidFill>
            <a:srgbClr val="FFFFFF"/>
          </a:solidFill>
          <a:ln w="9525" cap="flat">
            <a:solidFill>
              <a:schemeClr val="tx1"/>
            </a:solidFill>
            <a:prstDash val="solid"/>
            <a:round/>
          </a:ln>
          <a:effectLst/>
          <a:sp3d/>
        </p:spPr>
        <p:style>
          <a:lnRef idx="0">
            <a:scrgbClr r="0" g="0" b="0"/>
          </a:lnRef>
          <a:fillRef idx="0">
            <a:scrgbClr r="0" g="0" b="0"/>
          </a:fillRef>
          <a:effectRef idx="0">
            <a:scrgbClr r="0" g="0" b="0"/>
          </a:effectRef>
          <a:fontRef idx="none"/>
        </p:style>
        <p:txBody>
          <a:bodyPr spcFirstLastPara="1" wrap="square" lIns="45719" tIns="45719" rIns="45719" bIns="45719" spcCol="38100" anchor="ctr">
            <a:spAutoFit/>
          </a:bodyPr>
          <a:lstStyle/>
          <a:p>
            <a:pPr algn="ctr" defTabSz="457200" fontAlgn="auto">
              <a:spcBef>
                <a:spcPts val="0"/>
              </a:spcBef>
              <a:spcAft>
                <a:spcPts val="0"/>
              </a:spcAft>
              <a:defRPr/>
            </a:pPr>
            <a:r>
              <a:rPr lang="en-US" sz="1400" dirty="0">
                <a:solidFill>
                  <a:srgbClr val="000000"/>
                </a:solidFill>
                <a:latin typeface="+mn-lt"/>
                <a:ea typeface="+mj-ea"/>
                <a:cs typeface="+mj-cs"/>
                <a:sym typeface="Calibri"/>
              </a:rPr>
              <a:t> </a:t>
            </a:r>
            <a:r>
              <a:rPr lang="en-US" sz="1400" dirty="0">
                <a:latin typeface="+mn-lt"/>
              </a:rPr>
              <a:t>ashamedly</a:t>
            </a:r>
            <a:endParaRPr lang="en-US" sz="1400" dirty="0">
              <a:solidFill>
                <a:srgbClr val="000000"/>
              </a:solidFill>
              <a:latin typeface="+mn-lt"/>
              <a:sym typeface="Calibri"/>
            </a:endParaRPr>
          </a:p>
        </p:txBody>
      </p:sp>
      <p:sp>
        <p:nvSpPr>
          <p:cNvPr id="21" name="Rectangle 20">
            <a:extLst>
              <a:ext uri="{FF2B5EF4-FFF2-40B4-BE49-F238E27FC236}">
                <a16:creationId xmlns:a16="http://schemas.microsoft.com/office/drawing/2014/main" id="{AABD53F9-8AA1-1DF1-476D-432E8075F79F}"/>
              </a:ext>
            </a:extLst>
          </p:cNvPr>
          <p:cNvSpPr/>
          <p:nvPr/>
        </p:nvSpPr>
        <p:spPr>
          <a:xfrm>
            <a:off x="5596105" y="5900850"/>
            <a:ext cx="835169" cy="307775"/>
          </a:xfrm>
          <a:prstGeom prst="rect">
            <a:avLst/>
          </a:prstGeom>
          <a:solidFill>
            <a:srgbClr val="FFFFFF"/>
          </a:solidFill>
          <a:ln w="9525" cap="flat">
            <a:solidFill>
              <a:schemeClr val="tx1"/>
            </a:solidFill>
            <a:prstDash val="solid"/>
            <a:round/>
          </a:ln>
          <a:effectLst/>
          <a:sp3d/>
        </p:spPr>
        <p:style>
          <a:lnRef idx="0">
            <a:scrgbClr r="0" g="0" b="0"/>
          </a:lnRef>
          <a:fillRef idx="0">
            <a:scrgbClr r="0" g="0" b="0"/>
          </a:fillRef>
          <a:effectRef idx="0">
            <a:scrgbClr r="0" g="0" b="0"/>
          </a:effectRef>
          <a:fontRef idx="none"/>
        </p:style>
        <p:txBody>
          <a:bodyPr spcFirstLastPara="1" lIns="45719" tIns="45719" rIns="45719" bIns="45719" spcCol="38100" anchor="ctr">
            <a:spAutoFit/>
          </a:bodyPr>
          <a:lstStyle/>
          <a:p>
            <a:pPr algn="ctr" defTabSz="457200" fontAlgn="auto">
              <a:spcBef>
                <a:spcPts val="0"/>
              </a:spcBef>
              <a:spcAft>
                <a:spcPts val="0"/>
              </a:spcAft>
              <a:defRPr/>
            </a:pPr>
            <a:r>
              <a:rPr lang="en-US" sz="1400" dirty="0">
                <a:latin typeface="+mn-lt"/>
              </a:rPr>
              <a:t>angrily</a:t>
            </a:r>
            <a:r>
              <a:rPr lang="en-US" sz="1400" dirty="0">
                <a:solidFill>
                  <a:srgbClr val="000000"/>
                </a:solidFill>
                <a:latin typeface="+mn-lt"/>
                <a:ea typeface="+mj-ea"/>
                <a:cs typeface="+mj-cs"/>
                <a:sym typeface="Calibri"/>
              </a:rPr>
              <a:t> </a:t>
            </a:r>
          </a:p>
        </p:txBody>
      </p:sp>
      <p:sp>
        <p:nvSpPr>
          <p:cNvPr id="22" name="Rectangle 21">
            <a:extLst>
              <a:ext uri="{FF2B5EF4-FFF2-40B4-BE49-F238E27FC236}">
                <a16:creationId xmlns:a16="http://schemas.microsoft.com/office/drawing/2014/main" id="{BD2FA7C5-A983-D551-D107-A8AD38D4DFEF}"/>
              </a:ext>
            </a:extLst>
          </p:cNvPr>
          <p:cNvSpPr/>
          <p:nvPr/>
        </p:nvSpPr>
        <p:spPr>
          <a:xfrm>
            <a:off x="4387812" y="5921544"/>
            <a:ext cx="842426" cy="307775"/>
          </a:xfrm>
          <a:prstGeom prst="rect">
            <a:avLst/>
          </a:prstGeom>
          <a:solidFill>
            <a:srgbClr val="FFFFFF"/>
          </a:solidFill>
          <a:ln w="9525" cap="flat">
            <a:solidFill>
              <a:schemeClr val="tx1"/>
            </a:solidFill>
            <a:prstDash val="solid"/>
            <a:round/>
          </a:ln>
          <a:effectLst/>
          <a:sp3d/>
        </p:spPr>
        <p:style>
          <a:lnRef idx="0">
            <a:scrgbClr r="0" g="0" b="0"/>
          </a:lnRef>
          <a:fillRef idx="0">
            <a:scrgbClr r="0" g="0" b="0"/>
          </a:fillRef>
          <a:effectRef idx="0">
            <a:scrgbClr r="0" g="0" b="0"/>
          </a:effectRef>
          <a:fontRef idx="none"/>
        </p:style>
        <p:txBody>
          <a:bodyPr spcFirstLastPara="1" lIns="45719" tIns="45719" rIns="45719" bIns="45719" spcCol="38100" anchor="ctr">
            <a:spAutoFit/>
          </a:bodyPr>
          <a:lstStyle/>
          <a:p>
            <a:pPr algn="ctr" defTabSz="457200" fontAlgn="auto">
              <a:spcBef>
                <a:spcPts val="0"/>
              </a:spcBef>
              <a:spcAft>
                <a:spcPts val="0"/>
              </a:spcAft>
              <a:defRPr/>
            </a:pPr>
            <a:r>
              <a:rPr lang="en-US" sz="1400" dirty="0">
                <a:solidFill>
                  <a:srgbClr val="000000"/>
                </a:solidFill>
                <a:latin typeface="+mn-lt"/>
                <a:ea typeface="+mj-ea"/>
                <a:cs typeface="+mj-cs"/>
                <a:sym typeface="Calibri"/>
              </a:rPr>
              <a:t> sadly</a:t>
            </a:r>
          </a:p>
        </p:txBody>
      </p:sp>
      <p:sp>
        <p:nvSpPr>
          <p:cNvPr id="23" name="Rectangle 22">
            <a:extLst>
              <a:ext uri="{FF2B5EF4-FFF2-40B4-BE49-F238E27FC236}">
                <a16:creationId xmlns:a16="http://schemas.microsoft.com/office/drawing/2014/main" id="{CB0F6022-376E-F290-22ED-C9E585BD123B}"/>
              </a:ext>
            </a:extLst>
          </p:cNvPr>
          <p:cNvSpPr/>
          <p:nvPr/>
        </p:nvSpPr>
        <p:spPr>
          <a:xfrm>
            <a:off x="3091799" y="6359855"/>
            <a:ext cx="928228" cy="307775"/>
          </a:xfrm>
          <a:prstGeom prst="rect">
            <a:avLst/>
          </a:prstGeom>
          <a:solidFill>
            <a:srgbClr val="FFFFFF"/>
          </a:solidFill>
          <a:ln w="9525" cap="flat">
            <a:solidFill>
              <a:schemeClr val="tx1"/>
            </a:solidFill>
            <a:prstDash val="solid"/>
            <a:round/>
          </a:ln>
          <a:effectLst/>
          <a:sp3d/>
        </p:spPr>
        <p:style>
          <a:lnRef idx="0">
            <a:scrgbClr r="0" g="0" b="0"/>
          </a:lnRef>
          <a:fillRef idx="0">
            <a:scrgbClr r="0" g="0" b="0"/>
          </a:fillRef>
          <a:effectRef idx="0">
            <a:scrgbClr r="0" g="0" b="0"/>
          </a:effectRef>
          <a:fontRef idx="none"/>
        </p:style>
        <p:txBody>
          <a:bodyPr spcFirstLastPara="1" lIns="45719" tIns="45719" rIns="45719" bIns="45719" spcCol="38100" anchor="ctr">
            <a:spAutoFit/>
          </a:bodyPr>
          <a:lstStyle/>
          <a:p>
            <a:pPr algn="ctr" defTabSz="457200" fontAlgn="auto">
              <a:spcBef>
                <a:spcPts val="0"/>
              </a:spcBef>
              <a:spcAft>
                <a:spcPts val="0"/>
              </a:spcAft>
              <a:defRPr/>
            </a:pPr>
            <a:r>
              <a:rPr lang="en-US" sz="1400" dirty="0">
                <a:solidFill>
                  <a:srgbClr val="000000"/>
                </a:solidFill>
                <a:latin typeface="+mn-lt"/>
                <a:ea typeface="+mj-ea"/>
                <a:cs typeface="+mj-cs"/>
                <a:sym typeface="Calibri"/>
              </a:rPr>
              <a:t> </a:t>
            </a:r>
            <a:r>
              <a:rPr lang="en-US" sz="1400" dirty="0">
                <a:latin typeface="+mn-lt"/>
              </a:rPr>
              <a:t>computer</a:t>
            </a:r>
            <a:endParaRPr lang="en-US" sz="1400" dirty="0">
              <a:solidFill>
                <a:srgbClr val="000000"/>
              </a:solidFill>
              <a:latin typeface="+mn-lt"/>
              <a:sym typeface="Calibri"/>
            </a:endParaRPr>
          </a:p>
        </p:txBody>
      </p:sp>
      <p:sp>
        <p:nvSpPr>
          <p:cNvPr id="24" name="Rectangle 23">
            <a:extLst>
              <a:ext uri="{FF2B5EF4-FFF2-40B4-BE49-F238E27FC236}">
                <a16:creationId xmlns:a16="http://schemas.microsoft.com/office/drawing/2014/main" id="{64DDF1E4-F1C9-1C2D-6001-386A0E65B282}"/>
              </a:ext>
            </a:extLst>
          </p:cNvPr>
          <p:cNvSpPr/>
          <p:nvPr/>
        </p:nvSpPr>
        <p:spPr>
          <a:xfrm>
            <a:off x="4387811" y="6348081"/>
            <a:ext cx="842427" cy="307775"/>
          </a:xfrm>
          <a:prstGeom prst="rect">
            <a:avLst/>
          </a:prstGeom>
          <a:solidFill>
            <a:srgbClr val="FFFFFF"/>
          </a:solidFill>
          <a:ln w="9525" cap="flat">
            <a:solidFill>
              <a:schemeClr val="tx1"/>
            </a:solidFill>
            <a:prstDash val="solid"/>
            <a:round/>
          </a:ln>
          <a:effectLst/>
          <a:sp3d/>
        </p:spPr>
        <p:style>
          <a:lnRef idx="0">
            <a:scrgbClr r="0" g="0" b="0"/>
          </a:lnRef>
          <a:fillRef idx="0">
            <a:scrgbClr r="0" g="0" b="0"/>
          </a:fillRef>
          <a:effectRef idx="0">
            <a:scrgbClr r="0" g="0" b="0"/>
          </a:effectRef>
          <a:fontRef idx="none"/>
        </p:style>
        <p:txBody>
          <a:bodyPr spcFirstLastPara="1" lIns="45719" tIns="45719" rIns="45719" bIns="45719" spcCol="38100" anchor="ctr">
            <a:spAutoFit/>
          </a:bodyPr>
          <a:lstStyle/>
          <a:p>
            <a:pPr algn="ctr" defTabSz="457200" fontAlgn="auto">
              <a:spcBef>
                <a:spcPts val="0"/>
              </a:spcBef>
              <a:spcAft>
                <a:spcPts val="0"/>
              </a:spcAft>
              <a:defRPr/>
            </a:pPr>
            <a:r>
              <a:rPr lang="en-US" sz="1400" dirty="0">
                <a:solidFill>
                  <a:srgbClr val="000000"/>
                </a:solidFill>
                <a:latin typeface="+mn-lt"/>
                <a:ea typeface="+mj-ea"/>
                <a:cs typeface="+mj-cs"/>
                <a:sym typeface="Calibri"/>
              </a:rPr>
              <a:t> </a:t>
            </a:r>
            <a:r>
              <a:rPr lang="en-US" sz="1400" dirty="0">
                <a:latin typeface="+mn-lt"/>
              </a:rPr>
              <a:t>room</a:t>
            </a:r>
            <a:endParaRPr lang="en-US" sz="1400" dirty="0">
              <a:solidFill>
                <a:srgbClr val="000000"/>
              </a:solidFill>
              <a:latin typeface="+mn-lt"/>
              <a:sym typeface="Calibri"/>
            </a:endParaRPr>
          </a:p>
        </p:txBody>
      </p:sp>
      <p:sp>
        <p:nvSpPr>
          <p:cNvPr id="25" name="Rectangle 24">
            <a:extLst>
              <a:ext uri="{FF2B5EF4-FFF2-40B4-BE49-F238E27FC236}">
                <a16:creationId xmlns:a16="http://schemas.microsoft.com/office/drawing/2014/main" id="{7EAE87E4-1A58-8C8F-FF96-292688843FA9}"/>
              </a:ext>
            </a:extLst>
          </p:cNvPr>
          <p:cNvSpPr/>
          <p:nvPr/>
        </p:nvSpPr>
        <p:spPr>
          <a:xfrm>
            <a:off x="5599022" y="6327659"/>
            <a:ext cx="832252" cy="307775"/>
          </a:xfrm>
          <a:prstGeom prst="rect">
            <a:avLst/>
          </a:prstGeom>
          <a:solidFill>
            <a:srgbClr val="FFFFFF"/>
          </a:solidFill>
          <a:ln w="9525" cap="flat">
            <a:solidFill>
              <a:schemeClr val="tx1"/>
            </a:solidFill>
            <a:prstDash val="solid"/>
            <a:round/>
          </a:ln>
          <a:effectLst/>
          <a:sp3d/>
        </p:spPr>
        <p:style>
          <a:lnRef idx="0">
            <a:scrgbClr r="0" g="0" b="0"/>
          </a:lnRef>
          <a:fillRef idx="0">
            <a:scrgbClr r="0" g="0" b="0"/>
          </a:fillRef>
          <a:effectRef idx="0">
            <a:scrgbClr r="0" g="0" b="0"/>
          </a:effectRef>
          <a:fontRef idx="none"/>
        </p:style>
        <p:txBody>
          <a:bodyPr spcFirstLastPara="1" lIns="45719" tIns="45719" rIns="45719" bIns="45719" spcCol="38100" anchor="ctr">
            <a:spAutoFit/>
          </a:bodyPr>
          <a:lstStyle/>
          <a:p>
            <a:pPr algn="ctr" defTabSz="457200" fontAlgn="auto">
              <a:spcBef>
                <a:spcPts val="0"/>
              </a:spcBef>
              <a:spcAft>
                <a:spcPts val="0"/>
              </a:spcAft>
              <a:defRPr/>
            </a:pPr>
            <a:r>
              <a:rPr lang="en-US" sz="1400" b="1" dirty="0">
                <a:solidFill>
                  <a:srgbClr val="000000"/>
                </a:solidFill>
                <a:latin typeface="+mn-lt"/>
                <a:ea typeface="+mj-ea"/>
                <a:cs typeface="+mj-cs"/>
                <a:sym typeface="Calibri"/>
              </a:rPr>
              <a:t> </a:t>
            </a:r>
            <a:r>
              <a:rPr lang="en-US" sz="1400" dirty="0">
                <a:solidFill>
                  <a:srgbClr val="000000"/>
                </a:solidFill>
                <a:latin typeface="+mn-lt"/>
                <a:ea typeface="+mj-ea"/>
                <a:cs typeface="+mj-cs"/>
                <a:sym typeface="Calibri"/>
              </a:rPr>
              <a:t>building</a:t>
            </a:r>
          </a:p>
        </p:txBody>
      </p:sp>
      <p:sp>
        <p:nvSpPr>
          <p:cNvPr id="26" name="Rectangle 25">
            <a:extLst>
              <a:ext uri="{FF2B5EF4-FFF2-40B4-BE49-F238E27FC236}">
                <a16:creationId xmlns:a16="http://schemas.microsoft.com/office/drawing/2014/main" id="{F4EDA472-002A-352E-CE25-0F873868C3B2}"/>
              </a:ext>
            </a:extLst>
          </p:cNvPr>
          <p:cNvSpPr/>
          <p:nvPr/>
        </p:nvSpPr>
        <p:spPr>
          <a:xfrm>
            <a:off x="6707847" y="6305450"/>
            <a:ext cx="809785" cy="307775"/>
          </a:xfrm>
          <a:prstGeom prst="rect">
            <a:avLst/>
          </a:prstGeom>
          <a:solidFill>
            <a:srgbClr val="FFFFFF"/>
          </a:solidFill>
          <a:ln w="9525" cap="flat">
            <a:solidFill>
              <a:schemeClr val="tx1"/>
            </a:solidFill>
            <a:prstDash val="solid"/>
            <a:round/>
          </a:ln>
          <a:effectLst/>
          <a:sp3d/>
        </p:spPr>
        <p:style>
          <a:lnRef idx="0">
            <a:scrgbClr r="0" g="0" b="0"/>
          </a:lnRef>
          <a:fillRef idx="0">
            <a:scrgbClr r="0" g="0" b="0"/>
          </a:fillRef>
          <a:effectRef idx="0">
            <a:scrgbClr r="0" g="0" b="0"/>
          </a:effectRef>
          <a:fontRef idx="none"/>
        </p:style>
        <p:txBody>
          <a:bodyPr spcFirstLastPara="1" lIns="45719" tIns="45719" rIns="45719" bIns="45719" spcCol="38100" anchor="ctr">
            <a:spAutoFit/>
          </a:bodyPr>
          <a:lstStyle/>
          <a:p>
            <a:pPr algn="ctr" defTabSz="457200" fontAlgn="auto">
              <a:spcBef>
                <a:spcPts val="0"/>
              </a:spcBef>
              <a:spcAft>
                <a:spcPts val="0"/>
              </a:spcAft>
              <a:defRPr/>
            </a:pPr>
            <a:r>
              <a:rPr lang="en-US" sz="1400" dirty="0">
                <a:solidFill>
                  <a:srgbClr val="000000"/>
                </a:solidFill>
                <a:latin typeface="+mn-lt"/>
                <a:ea typeface="+mj-ea"/>
                <a:cs typeface="+mj-cs"/>
                <a:sym typeface="Calibri"/>
              </a:rPr>
              <a:t> </a:t>
            </a:r>
            <a:r>
              <a:rPr lang="en-US" sz="1400" dirty="0">
                <a:latin typeface="+mn-lt"/>
              </a:rPr>
              <a:t>school</a:t>
            </a:r>
            <a:endParaRPr lang="en-US" sz="1400" dirty="0">
              <a:solidFill>
                <a:srgbClr val="000000"/>
              </a:solidFill>
              <a:latin typeface="+mn-lt"/>
              <a:sym typeface="Calibri"/>
            </a:endParaRPr>
          </a:p>
        </p:txBody>
      </p:sp>
      <p:sp>
        <p:nvSpPr>
          <p:cNvPr id="27" name="Shape 145">
            <a:extLst>
              <a:ext uri="{FF2B5EF4-FFF2-40B4-BE49-F238E27FC236}">
                <a16:creationId xmlns:a16="http://schemas.microsoft.com/office/drawing/2014/main" id="{432B4BFC-C444-34A0-D72C-30D686D6ECFC}"/>
              </a:ext>
            </a:extLst>
          </p:cNvPr>
          <p:cNvSpPr/>
          <p:nvPr/>
        </p:nvSpPr>
        <p:spPr>
          <a:xfrm>
            <a:off x="735929" y="3127260"/>
            <a:ext cx="7883525" cy="1384995"/>
          </a:xfrm>
          <a:prstGeom prst="rect">
            <a:avLst/>
          </a:prstGeom>
          <a:ln w="12700">
            <a:miter lim="400000"/>
          </a:ln>
        </p:spPr>
        <p:txBody>
          <a:bodyPr wrap="square" lIns="45719" rIns="45719">
            <a:spAutoFit/>
          </a:bodyPr>
          <a:lstStyle/>
          <a:p>
            <a:pPr>
              <a:defRPr sz="1400"/>
            </a:pPr>
            <a:r>
              <a:rPr lang="en-GB" sz="1400" dirty="0">
                <a:latin typeface="+mn-lt"/>
              </a:rPr>
              <a:t>Why did you immediately feel ‘a pang of regret’? </a:t>
            </a:r>
          </a:p>
          <a:p>
            <a:pPr>
              <a:defRPr sz="1400"/>
            </a:pPr>
            <a:endParaRPr lang="en-GB" sz="1400" dirty="0">
              <a:latin typeface="Calibri" panose="020F0502020204030204" pitchFamily="34" charset="0"/>
              <a:cs typeface="Calibri" panose="020F0502020204030204" pitchFamily="34" charset="0"/>
            </a:endParaRPr>
          </a:p>
          <a:p>
            <a:pPr marL="0" marR="0" lvl="0" indent="0" algn="l" rtl="0">
              <a:spcBef>
                <a:spcPts val="0"/>
              </a:spcBef>
              <a:spcAft>
                <a:spcPts val="0"/>
              </a:spcAft>
              <a:buNone/>
            </a:pPr>
            <a:r>
              <a:rPr lang="en-GB" sz="1400" dirty="0">
                <a:solidFill>
                  <a:schemeClr val="dk1"/>
                </a:solidFill>
                <a:latin typeface="Calibri" panose="020F0502020204030204" pitchFamily="34" charset="0"/>
                <a:ea typeface="Calibri"/>
                <a:cs typeface="Calibri" panose="020F0502020204030204" pitchFamily="34" charset="0"/>
                <a:sym typeface="Calibri"/>
              </a:rPr>
              <a:t>_____________________________________________________________________________________		</a:t>
            </a:r>
          </a:p>
          <a:p>
            <a:pPr marL="0" marR="0" lvl="0" indent="0" algn="l" rtl="0">
              <a:spcBef>
                <a:spcPts val="0"/>
              </a:spcBef>
              <a:spcAft>
                <a:spcPts val="0"/>
              </a:spcAft>
              <a:buNone/>
            </a:pPr>
            <a:r>
              <a:rPr lang="en-GB" sz="1400" dirty="0">
                <a:solidFill>
                  <a:schemeClr val="dk1"/>
                </a:solidFill>
                <a:latin typeface="Calibri" panose="020F0502020204030204" pitchFamily="34" charset="0"/>
                <a:ea typeface="Calibri"/>
                <a:cs typeface="Calibri" panose="020F0502020204030204" pitchFamily="34" charset="0"/>
                <a:sym typeface="Calibri"/>
              </a:rPr>
              <a:t>_____________________________________________________________________________________ </a:t>
            </a:r>
            <a:endParaRPr lang="en-GB" sz="1400" u="sng" dirty="0">
              <a:solidFill>
                <a:schemeClr val="dk1"/>
              </a:solidFill>
              <a:latin typeface="Calibri" panose="020F0502020204030204" pitchFamily="34" charset="0"/>
              <a:ea typeface="Calibri"/>
              <a:cs typeface="Calibri" panose="020F0502020204030204" pitchFamily="34" charset="0"/>
              <a:sym typeface="Calibri"/>
            </a:endParaRPr>
          </a:p>
          <a:p>
            <a:pPr>
              <a:defRPr sz="1400"/>
            </a:pPr>
            <a:endParaRPr lang="en-GB" sz="1400" dirty="0">
              <a:latin typeface="+mn-lt"/>
            </a:endParaRPr>
          </a:p>
        </p:txBody>
      </p:sp>
      <p:sp>
        <p:nvSpPr>
          <p:cNvPr id="2" name="TextBox 1">
            <a:extLst>
              <a:ext uri="{FF2B5EF4-FFF2-40B4-BE49-F238E27FC236}">
                <a16:creationId xmlns:a16="http://schemas.microsoft.com/office/drawing/2014/main" id="{C8D44CDF-0770-6A3C-5AAD-030DA268645B}"/>
              </a:ext>
            </a:extLst>
          </p:cNvPr>
          <p:cNvSpPr txBox="1"/>
          <p:nvPr/>
        </p:nvSpPr>
        <p:spPr>
          <a:xfrm>
            <a:off x="8400187" y="4064405"/>
            <a:ext cx="636713" cy="261610"/>
          </a:xfrm>
          <a:prstGeom prst="rect">
            <a:avLst/>
          </a:prstGeom>
          <a:noFill/>
        </p:spPr>
        <p:txBody>
          <a:bodyPr wrap="none" rtlCol="0">
            <a:spAutoFit/>
          </a:bodyPr>
          <a:lstStyle/>
          <a:p>
            <a:r>
              <a:rPr lang="en-US" sz="1100" dirty="0">
                <a:solidFill>
                  <a:schemeClr val="bg1">
                    <a:lumMod val="50000"/>
                  </a:schemeClr>
                </a:solidFill>
                <a:latin typeface="Calibri" panose="020F0502020204030204" pitchFamily="34" charset="0"/>
                <a:cs typeface="Calibri" panose="020F0502020204030204" pitchFamily="34" charset="0"/>
              </a:rPr>
              <a:t>2 marks</a:t>
            </a:r>
          </a:p>
        </p:txBody>
      </p:sp>
      <p:sp>
        <p:nvSpPr>
          <p:cNvPr id="5" name="TextBox 4">
            <a:extLst>
              <a:ext uri="{FF2B5EF4-FFF2-40B4-BE49-F238E27FC236}">
                <a16:creationId xmlns:a16="http://schemas.microsoft.com/office/drawing/2014/main" id="{CC17A59D-1A7C-F05E-A8E4-8F42419C28BB}"/>
              </a:ext>
            </a:extLst>
          </p:cNvPr>
          <p:cNvSpPr txBox="1"/>
          <p:nvPr/>
        </p:nvSpPr>
        <p:spPr>
          <a:xfrm>
            <a:off x="8366128" y="6327659"/>
            <a:ext cx="636713" cy="261610"/>
          </a:xfrm>
          <a:prstGeom prst="rect">
            <a:avLst/>
          </a:prstGeom>
          <a:noFill/>
        </p:spPr>
        <p:txBody>
          <a:bodyPr wrap="none" rtlCol="0">
            <a:spAutoFit/>
          </a:bodyPr>
          <a:lstStyle/>
          <a:p>
            <a:r>
              <a:rPr lang="en-US" sz="1100" dirty="0">
                <a:solidFill>
                  <a:schemeClr val="bg1">
                    <a:lumMod val="50000"/>
                  </a:schemeClr>
                </a:solidFill>
                <a:latin typeface="Calibri" panose="020F0502020204030204" pitchFamily="34" charset="0"/>
                <a:cs typeface="Calibri" panose="020F0502020204030204" pitchFamily="34" charset="0"/>
              </a:rPr>
              <a:t>3 marks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AF9ED7-96B1-FA19-BAF4-A39A0E2C70F7}"/>
              </a:ext>
            </a:extLst>
          </p:cNvPr>
          <p:cNvSpPr txBox="1"/>
          <p:nvPr/>
        </p:nvSpPr>
        <p:spPr>
          <a:xfrm>
            <a:off x="651952" y="916354"/>
            <a:ext cx="7736471" cy="1892826"/>
          </a:xfrm>
          <a:prstGeom prst="rect">
            <a:avLst/>
          </a:prstGeom>
          <a:solidFill>
            <a:schemeClr val="bg1">
              <a:lumMod val="95000"/>
            </a:schemeClr>
          </a:solidFill>
        </p:spPr>
        <p:txBody>
          <a:bodyPr wrap="square">
            <a:spAutoFit/>
          </a:bodyPr>
          <a:lstStyle/>
          <a:p>
            <a:r>
              <a:rPr lang="en-GB" sz="1300" dirty="0" err="1">
                <a:effectLst/>
                <a:latin typeface="Calibri" panose="020F0502020204030204" pitchFamily="34" charset="0"/>
                <a:ea typeface="Calibri" panose="020F0502020204030204" pitchFamily="34" charset="0"/>
                <a:cs typeface="Times New Roman" panose="02020603050405020304" pitchFamily="18" charset="0"/>
              </a:rPr>
              <a:t>EagleEye</a:t>
            </a:r>
            <a:r>
              <a:rPr lang="en-GB" sz="1300" dirty="0">
                <a:effectLst/>
                <a:latin typeface="Calibri" panose="020F0502020204030204" pitchFamily="34" charset="0"/>
                <a:ea typeface="Calibri" panose="020F0502020204030204" pitchFamily="34" charset="0"/>
                <a:cs typeface="Times New Roman" panose="02020603050405020304" pitchFamily="18" charset="0"/>
              </a:rPr>
              <a:t> began typing again: </a:t>
            </a:r>
            <a:r>
              <a:rPr lang="en-GB" sz="1300" i="1" dirty="0">
                <a:effectLst/>
                <a:latin typeface="Calibri" panose="020F0502020204030204" pitchFamily="34" charset="0"/>
                <a:ea typeface="Calibri" panose="020F0502020204030204" pitchFamily="34" charset="0"/>
                <a:cs typeface="Times New Roman" panose="02020603050405020304" pitchFamily="18" charset="0"/>
              </a:rPr>
              <a:t>I’ve copied your message. I could put that on social media and tag all our friends. That would show him. </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300" dirty="0">
                <a:effectLst/>
                <a:latin typeface="Calibri" panose="020F0502020204030204" pitchFamily="34" charset="0"/>
                <a:ea typeface="Calibri" panose="020F0502020204030204" pitchFamily="34" charset="0"/>
                <a:cs typeface="Times New Roman" panose="02020603050405020304" pitchFamily="18" charset="0"/>
              </a:rPr>
              <a:t> </a:t>
            </a:r>
          </a:p>
          <a:p>
            <a:r>
              <a:rPr lang="en-GB" sz="1300" dirty="0">
                <a:effectLst/>
                <a:latin typeface="Calibri" panose="020F0502020204030204" pitchFamily="34" charset="0"/>
                <a:ea typeface="Calibri" panose="020F0502020204030204" pitchFamily="34" charset="0"/>
                <a:cs typeface="Times New Roman" panose="02020603050405020304" pitchFamily="18" charset="0"/>
              </a:rPr>
              <a:t>Now you were really panicking. </a:t>
            </a:r>
            <a:r>
              <a:rPr lang="en-GB" sz="1300" i="1" dirty="0">
                <a:effectLst/>
                <a:latin typeface="Calibri" panose="020F0502020204030204" pitchFamily="34" charset="0"/>
                <a:ea typeface="Calibri" panose="020F0502020204030204" pitchFamily="34" charset="0"/>
                <a:cs typeface="Times New Roman" panose="02020603050405020304" pitchFamily="18" charset="0"/>
              </a:rPr>
              <a:t>Don’t do that! </a:t>
            </a:r>
            <a:r>
              <a:rPr lang="en-GB" sz="1300" dirty="0">
                <a:effectLst/>
                <a:latin typeface="Calibri" panose="020F0502020204030204" pitchFamily="34" charset="0"/>
                <a:ea typeface="Calibri" panose="020F0502020204030204" pitchFamily="34" charset="0"/>
                <a:cs typeface="Times New Roman" panose="02020603050405020304" pitchFamily="18" charset="0"/>
              </a:rPr>
              <a:t>You wrote quickly, as a bead of sweat crept down your back. Your hands were shaking. What had you done? </a:t>
            </a:r>
          </a:p>
          <a:p>
            <a:endParaRPr lang="en-GB" sz="1300" i="1" dirty="0">
              <a:latin typeface="Calibri" panose="020F0502020204030204" pitchFamily="34" charset="0"/>
              <a:ea typeface="Calibri" panose="020F0502020204030204" pitchFamily="34" charset="0"/>
              <a:cs typeface="Times New Roman" panose="02020603050405020304" pitchFamily="18" charset="0"/>
            </a:endParaRPr>
          </a:p>
          <a:p>
            <a:r>
              <a:rPr lang="en-GB" sz="1300" i="1" dirty="0">
                <a:effectLst/>
                <a:latin typeface="Calibri" panose="020F0502020204030204" pitchFamily="34" charset="0"/>
                <a:ea typeface="Calibri" panose="020F0502020204030204" pitchFamily="34" charset="0"/>
                <a:cs typeface="Times New Roman" panose="02020603050405020304" pitchFamily="18" charset="0"/>
              </a:rPr>
              <a:t>Leave me alone, </a:t>
            </a:r>
            <a:r>
              <a:rPr lang="en-GB" sz="1300" dirty="0">
                <a:effectLst/>
                <a:latin typeface="Calibri" panose="020F0502020204030204" pitchFamily="34" charset="0"/>
                <a:ea typeface="Calibri" panose="020F0502020204030204" pitchFamily="34" charset="0"/>
                <a:cs typeface="Times New Roman" panose="02020603050405020304" pitchFamily="18" charset="0"/>
              </a:rPr>
              <a:t>you wrote. There was a long pause. </a:t>
            </a:r>
          </a:p>
          <a:p>
            <a:r>
              <a:rPr lang="en-GB" sz="1300" dirty="0">
                <a:effectLst/>
                <a:latin typeface="Calibri" panose="020F0502020204030204" pitchFamily="34" charset="0"/>
                <a:ea typeface="Calibri" panose="020F0502020204030204" pitchFamily="34" charset="0"/>
                <a:cs typeface="Times New Roman" panose="02020603050405020304" pitchFamily="18" charset="0"/>
              </a:rPr>
              <a:t> </a:t>
            </a:r>
          </a:p>
          <a:p>
            <a:r>
              <a:rPr lang="en-GB" sz="1300" i="1" dirty="0">
                <a:effectLst/>
                <a:latin typeface="Calibri" panose="020F0502020204030204" pitchFamily="34" charset="0"/>
                <a:ea typeface="Calibri" panose="020F0502020204030204" pitchFamily="34" charset="0"/>
                <a:cs typeface="Times New Roman" panose="02020603050405020304" pitchFamily="18" charset="0"/>
              </a:rPr>
              <a:t>I’ll leave you alone,</a:t>
            </a:r>
            <a:r>
              <a:rPr lang="en-GB" sz="1300" dirty="0">
                <a:effectLst/>
                <a:latin typeface="Calibri" panose="020F0502020204030204" pitchFamily="34" charset="0"/>
                <a:ea typeface="Calibri" panose="020F0502020204030204" pitchFamily="34" charset="0"/>
                <a:cs typeface="Times New Roman" panose="02020603050405020304" pitchFamily="18" charset="0"/>
              </a:rPr>
              <a:t> responded </a:t>
            </a:r>
            <a:r>
              <a:rPr lang="en-GB" sz="1300" dirty="0" err="1">
                <a:effectLst/>
                <a:latin typeface="Calibri" panose="020F0502020204030204" pitchFamily="34" charset="0"/>
                <a:ea typeface="Calibri" panose="020F0502020204030204" pitchFamily="34" charset="0"/>
                <a:cs typeface="Times New Roman" panose="02020603050405020304" pitchFamily="18" charset="0"/>
              </a:rPr>
              <a:t>EagleEye</a:t>
            </a:r>
            <a:r>
              <a:rPr lang="en-GB" sz="1300" i="1" dirty="0">
                <a:effectLst/>
                <a:latin typeface="Calibri" panose="020F0502020204030204" pitchFamily="34" charset="0"/>
                <a:ea typeface="Calibri" panose="020F0502020204030204" pitchFamily="34" charset="0"/>
                <a:cs typeface="Times New Roman" panose="02020603050405020304" pitchFamily="18" charset="0"/>
              </a:rPr>
              <a:t>, If you just give me your Mum’s bank card details. </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6D5DFCD7-65F5-E33F-9C58-54083150078E}"/>
              </a:ext>
            </a:extLst>
          </p:cNvPr>
          <p:cNvSpPr txBox="1"/>
          <p:nvPr/>
        </p:nvSpPr>
        <p:spPr>
          <a:xfrm>
            <a:off x="755576" y="3429000"/>
            <a:ext cx="6768752" cy="738664"/>
          </a:xfrm>
          <a:prstGeom prst="rect">
            <a:avLst/>
          </a:prstGeom>
          <a:noFill/>
        </p:spPr>
        <p:txBody>
          <a:bodyPr wrap="square">
            <a:spAutoFit/>
          </a:bodyPr>
          <a:lstStyle/>
          <a:p>
            <a:r>
              <a:rPr lang="en-GB" sz="1400" dirty="0">
                <a:effectLst/>
                <a:latin typeface="Calibri" panose="020F0502020204030204" pitchFamily="34" charset="0"/>
                <a:ea typeface="Calibri" panose="020F0502020204030204" pitchFamily="34" charset="0"/>
                <a:cs typeface="Times New Roman" panose="02020603050405020304" pitchFamily="18" charset="0"/>
              </a:rPr>
              <a:t>Complete the table with </a:t>
            </a:r>
            <a:r>
              <a:rPr lang="en-GB" sz="1400" b="1" dirty="0">
                <a:effectLst/>
                <a:latin typeface="Calibri" panose="020F0502020204030204" pitchFamily="34" charset="0"/>
                <a:ea typeface="Calibri" panose="020F0502020204030204" pitchFamily="34" charset="0"/>
                <a:cs typeface="Times New Roman" panose="02020603050405020304" pitchFamily="18" charset="0"/>
              </a:rPr>
              <a:t>one </a:t>
            </a:r>
            <a:r>
              <a:rPr lang="en-GB" sz="1400" dirty="0">
                <a:effectLst/>
                <a:latin typeface="Calibri" panose="020F0502020204030204" pitchFamily="34" charset="0"/>
                <a:ea typeface="Calibri" panose="020F0502020204030204" pitchFamily="34" charset="0"/>
                <a:cs typeface="Times New Roman" panose="02020603050405020304" pitchFamily="18" charset="0"/>
              </a:rPr>
              <a:t>piece of evidence to support each statement. </a:t>
            </a:r>
          </a:p>
          <a:p>
            <a:r>
              <a:rPr lang="en-GB" sz="1400" b="1" dirty="0">
                <a:effectLst/>
                <a:latin typeface="Calibri" panose="020F0502020204030204" pitchFamily="34" charset="0"/>
                <a:ea typeface="Calibri" panose="020F0502020204030204" pitchFamily="34" charset="0"/>
                <a:cs typeface="Times New Roman" panose="02020603050405020304" pitchFamily="18" charset="0"/>
              </a:rPr>
              <a:t> </a:t>
            </a:r>
          </a:p>
          <a:p>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Table 142">
            <a:extLst>
              <a:ext uri="{FF2B5EF4-FFF2-40B4-BE49-F238E27FC236}">
                <a16:creationId xmlns:a16="http://schemas.microsoft.com/office/drawing/2014/main" id="{3D5F16C5-C081-81A2-1CFB-241D248A15E8}"/>
              </a:ext>
            </a:extLst>
          </p:cNvPr>
          <p:cNvGraphicFramePr/>
          <p:nvPr>
            <p:extLst>
              <p:ext uri="{D42A27DB-BD31-4B8C-83A1-F6EECF244321}">
                <p14:modId xmlns:p14="http://schemas.microsoft.com/office/powerpoint/2010/main" val="4125747752"/>
              </p:ext>
            </p:extLst>
          </p:nvPr>
        </p:nvGraphicFramePr>
        <p:xfrm>
          <a:off x="952723" y="4082186"/>
          <a:ext cx="7094537" cy="1878712"/>
        </p:xfrm>
        <a:graphic>
          <a:graphicData uri="http://schemas.openxmlformats.org/drawingml/2006/table">
            <a:tbl>
              <a:tblPr/>
              <a:tblGrid>
                <a:gridCol w="2592207">
                  <a:extLst>
                    <a:ext uri="{9D8B030D-6E8A-4147-A177-3AD203B41FA5}">
                      <a16:colId xmlns:a16="http://schemas.microsoft.com/office/drawing/2014/main" val="20000"/>
                    </a:ext>
                  </a:extLst>
                </a:gridCol>
                <a:gridCol w="4502330">
                  <a:extLst>
                    <a:ext uri="{9D8B030D-6E8A-4147-A177-3AD203B41FA5}">
                      <a16:colId xmlns:a16="http://schemas.microsoft.com/office/drawing/2014/main" val="20001"/>
                    </a:ext>
                  </a:extLst>
                </a:gridCol>
              </a:tblGrid>
              <a:tr h="324040">
                <a:tc>
                  <a:txBody>
                    <a:bodyPr/>
                    <a:lstStyle/>
                    <a:p>
                      <a:pPr algn="l">
                        <a:defRPr sz="1400" b="1"/>
                      </a:pPr>
                      <a:endParaRPr sz="1300" dirty="0"/>
                    </a:p>
                  </a:txBody>
                  <a:tcPr marL="45714" marR="45714" marT="45726" marB="45726" horzOverflow="overflow">
                    <a:lnL w="19050">
                      <a:solidFill>
                        <a:srgbClr val="FFFFFF"/>
                      </a:solidFill>
                    </a:lnL>
                    <a:lnR w="12700" cap="flat" cmpd="sng" algn="ctr">
                      <a:solidFill>
                        <a:schemeClr val="tx1"/>
                      </a:solidFill>
                      <a:prstDash val="solid"/>
                      <a:round/>
                      <a:headEnd type="none" w="med" len="med"/>
                      <a:tailEnd type="none" w="med" len="med"/>
                    </a:lnR>
                    <a:lnT w="19050">
                      <a:solidFill>
                        <a:srgbClr val="FFFFFF"/>
                      </a:solidFill>
                    </a:lnT>
                    <a:lnB w="12700" cap="flat" cmpd="sng" algn="ctr">
                      <a:solidFill>
                        <a:schemeClr val="tx1"/>
                      </a:solidFill>
                      <a:prstDash val="solid"/>
                      <a:round/>
                      <a:headEnd type="none" w="med" len="med"/>
                      <a:tailEnd type="none" w="med" len="med"/>
                    </a:lnB>
                    <a:noFill/>
                  </a:tcPr>
                </a:tc>
                <a:tc>
                  <a:txBody>
                    <a:bodyPr/>
                    <a:lstStyle/>
                    <a:p>
                      <a:pPr algn="ctr">
                        <a:defRPr sz="1800"/>
                      </a:pPr>
                      <a:r>
                        <a:rPr lang="en-GB" sz="1300" b="1" dirty="0"/>
                        <a:t>Evidence</a:t>
                      </a:r>
                      <a:endParaRPr sz="1300" b="1" dirty="0"/>
                    </a:p>
                  </a:txBody>
                  <a:tcPr marL="45714" marR="45714"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D93"/>
                    </a:solidFill>
                  </a:tcPr>
                </a:tc>
                <a:extLst>
                  <a:ext uri="{0D108BD9-81ED-4DB2-BD59-A6C34878D82A}">
                    <a16:rowId xmlns:a16="http://schemas.microsoft.com/office/drawing/2014/main" val="10000"/>
                  </a:ext>
                </a:extLst>
              </a:tr>
              <a:tr h="518224">
                <a:tc>
                  <a:txBody>
                    <a:bodyPr/>
                    <a:lstStyle/>
                    <a:p>
                      <a:pPr algn="l">
                        <a:defRPr sz="1800"/>
                      </a:pPr>
                      <a:r>
                        <a:rPr lang="en-GB" sz="1300" dirty="0" err="1"/>
                        <a:t>EagleEye</a:t>
                      </a:r>
                      <a:r>
                        <a:rPr lang="en-GB" sz="1300" dirty="0"/>
                        <a:t> had recorded what you had written.</a:t>
                      </a:r>
                      <a:endParaRPr sz="1300" dirty="0"/>
                    </a:p>
                  </a:txBody>
                  <a:tcPr marL="45714" marR="45714"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D93"/>
                    </a:solidFill>
                  </a:tcPr>
                </a:tc>
                <a:tc>
                  <a:txBody>
                    <a:bodyPr/>
                    <a:lstStyle/>
                    <a:p>
                      <a:pPr algn="l">
                        <a:defRPr sz="1800"/>
                      </a:pPr>
                      <a:r>
                        <a:rPr sz="1300" dirty="0"/>
                        <a:t>          </a:t>
                      </a:r>
                    </a:p>
                  </a:txBody>
                  <a:tcPr marL="45714" marR="45714" marT="45726" marB="45726" horzOverflow="overflow">
                    <a:lnL w="12700" cap="flat" cmpd="sng" algn="ctr">
                      <a:solidFill>
                        <a:schemeClr val="tx1"/>
                      </a:solidFill>
                      <a:prstDash val="solid"/>
                      <a:round/>
                      <a:headEnd type="none" w="med" len="med"/>
                      <a:tailEnd type="none" w="med" len="med"/>
                    </a:lnL>
                    <a:lnR w="19050">
                      <a:solidFill>
                        <a:srgbClr val="000000"/>
                      </a:solidFill>
                    </a:lnR>
                    <a:lnT w="12700" cap="flat" cmpd="sng" algn="ctr">
                      <a:solidFill>
                        <a:schemeClr val="tx1"/>
                      </a:solidFill>
                      <a:prstDash val="solid"/>
                      <a:round/>
                      <a:headEnd type="none" w="med" len="med"/>
                      <a:tailEnd type="none" w="med" len="med"/>
                    </a:lnT>
                    <a:lnB w="19050">
                      <a:solidFill>
                        <a:srgbClr val="000000"/>
                      </a:solidFill>
                    </a:lnB>
                    <a:noFill/>
                  </a:tcPr>
                </a:tc>
                <a:extLst>
                  <a:ext uri="{0D108BD9-81ED-4DB2-BD59-A6C34878D82A}">
                    <a16:rowId xmlns:a16="http://schemas.microsoft.com/office/drawing/2014/main" val="10001"/>
                  </a:ext>
                </a:extLst>
              </a:tr>
              <a:tr h="518224">
                <a:tc>
                  <a:txBody>
                    <a:bodyPr/>
                    <a:lstStyle/>
                    <a:p>
                      <a:pPr algn="l">
                        <a:defRPr sz="1800"/>
                      </a:pPr>
                      <a:r>
                        <a:rPr lang="en-GB" sz="1300" dirty="0"/>
                        <a:t>You were scared.</a:t>
                      </a:r>
                      <a:endParaRPr sz="1300" dirty="0"/>
                    </a:p>
                  </a:txBody>
                  <a:tcPr marL="45714" marR="45714"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D93"/>
                    </a:solidFill>
                  </a:tcPr>
                </a:tc>
                <a:tc>
                  <a:txBody>
                    <a:bodyPr/>
                    <a:lstStyle/>
                    <a:p>
                      <a:pPr algn="l">
                        <a:defRPr sz="1800"/>
                      </a:pPr>
                      <a:endParaRPr sz="1300" dirty="0"/>
                    </a:p>
                  </a:txBody>
                  <a:tcPr marL="45714" marR="45714" marT="45726" marB="45726" horzOverflow="overflow">
                    <a:lnL w="12700" cap="flat" cmpd="sng" algn="ctr">
                      <a:solidFill>
                        <a:schemeClr val="tx1"/>
                      </a:solidFill>
                      <a:prstDash val="solid"/>
                      <a:round/>
                      <a:headEnd type="none" w="med" len="med"/>
                      <a:tailEnd type="none" w="med" len="med"/>
                    </a:lnL>
                    <a:lnR w="19050">
                      <a:solidFill>
                        <a:srgbClr val="000000"/>
                      </a:solidFill>
                    </a:lnR>
                    <a:lnT w="19050">
                      <a:solidFill>
                        <a:srgbClr val="000000"/>
                      </a:solidFill>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518224">
                <a:tc>
                  <a:txBody>
                    <a:bodyPr/>
                    <a:lstStyle/>
                    <a:p>
                      <a:pPr algn="l">
                        <a:defRPr sz="1800"/>
                      </a:pPr>
                      <a:r>
                        <a:rPr lang="en-GB" sz="1300" dirty="0" err="1"/>
                        <a:t>EagleEye</a:t>
                      </a:r>
                      <a:r>
                        <a:rPr lang="en-GB" sz="1300" dirty="0"/>
                        <a:t> threatened you.</a:t>
                      </a:r>
                      <a:endParaRPr sz="1300" dirty="0"/>
                    </a:p>
                  </a:txBody>
                  <a:tcPr marL="45714" marR="45714"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D93"/>
                    </a:solidFill>
                  </a:tcPr>
                </a:tc>
                <a:tc>
                  <a:txBody>
                    <a:bodyPr/>
                    <a:lstStyle/>
                    <a:p>
                      <a:pPr algn="l">
                        <a:defRPr sz="1800"/>
                      </a:pPr>
                      <a:endParaRPr sz="1300" dirty="0"/>
                    </a:p>
                  </a:txBody>
                  <a:tcPr marL="45714" marR="45714" marT="45726" marB="45726" horzOverflow="overflow">
                    <a:lnL w="12700" cap="flat" cmpd="sng" algn="ctr">
                      <a:solidFill>
                        <a:schemeClr val="tx1"/>
                      </a:solidFill>
                      <a:prstDash val="solid"/>
                      <a:round/>
                      <a:headEnd type="none" w="med" len="med"/>
                      <a:tailEnd type="none" w="med" len="med"/>
                    </a:lnL>
                    <a:lnR w="19050">
                      <a:solidFill>
                        <a:srgbClr val="000000"/>
                      </a:solidFill>
                    </a:lnR>
                    <a:lnT w="19050">
                      <a:solidFill>
                        <a:srgbClr val="000000"/>
                      </a:solidFill>
                    </a:lnT>
                    <a:lnB w="19050">
                      <a:solidFill>
                        <a:srgbClr val="000000"/>
                      </a:solidFill>
                    </a:lnB>
                    <a:noFill/>
                  </a:tcPr>
                </a:tc>
                <a:extLst>
                  <a:ext uri="{0D108BD9-81ED-4DB2-BD59-A6C34878D82A}">
                    <a16:rowId xmlns:a16="http://schemas.microsoft.com/office/drawing/2014/main" val="3604180334"/>
                  </a:ext>
                </a:extLst>
              </a:tr>
            </a:tbl>
          </a:graphicData>
        </a:graphic>
      </p:graphicFrame>
      <p:sp>
        <p:nvSpPr>
          <p:cNvPr id="7" name="Shape 144">
            <a:extLst>
              <a:ext uri="{FF2B5EF4-FFF2-40B4-BE49-F238E27FC236}">
                <a16:creationId xmlns:a16="http://schemas.microsoft.com/office/drawing/2014/main" id="{47B905F1-1C10-6F31-7D36-B2A7034D17A2}"/>
              </a:ext>
            </a:extLst>
          </p:cNvPr>
          <p:cNvSpPr/>
          <p:nvPr/>
        </p:nvSpPr>
        <p:spPr>
          <a:xfrm>
            <a:off x="474018" y="3429000"/>
            <a:ext cx="209550" cy="368300"/>
          </a:xfrm>
          <a:prstGeom prst="rect">
            <a:avLst/>
          </a:prstGeom>
          <a:solidFill>
            <a:srgbClr val="000000"/>
          </a:solidFill>
          <a:ln w="12700">
            <a:miter lim="400000"/>
          </a:ln>
        </p:spPr>
        <p:txBody>
          <a:bodyPr wrap="none" lIns="45719" rIns="45719">
            <a:spAutoFit/>
          </a:bodyPr>
          <a:lstStyle>
            <a:lvl1pPr>
              <a:defRPr>
                <a:solidFill>
                  <a:srgbClr val="FFFFFF"/>
                </a:solidFill>
              </a:defRPr>
            </a:lvl1pPr>
          </a:lstStyle>
          <a:p>
            <a:pPr>
              <a:defRPr/>
            </a:pPr>
            <a:r>
              <a:rPr lang="en-GB" dirty="0">
                <a:latin typeface="+mn-lt"/>
              </a:rPr>
              <a:t>8</a:t>
            </a:r>
            <a:endParaRPr dirty="0">
              <a:latin typeface="+mn-lt"/>
            </a:endParaRPr>
          </a:p>
        </p:txBody>
      </p:sp>
      <p:sp>
        <p:nvSpPr>
          <p:cNvPr id="2" name="TextBox 1">
            <a:extLst>
              <a:ext uri="{FF2B5EF4-FFF2-40B4-BE49-F238E27FC236}">
                <a16:creationId xmlns:a16="http://schemas.microsoft.com/office/drawing/2014/main" id="{8D2CF477-639E-48FE-2558-F90BEC901E54}"/>
              </a:ext>
            </a:extLst>
          </p:cNvPr>
          <p:cNvSpPr txBox="1"/>
          <p:nvPr/>
        </p:nvSpPr>
        <p:spPr>
          <a:xfrm>
            <a:off x="8232163" y="5687926"/>
            <a:ext cx="636713" cy="261610"/>
          </a:xfrm>
          <a:prstGeom prst="rect">
            <a:avLst/>
          </a:prstGeom>
          <a:noFill/>
        </p:spPr>
        <p:txBody>
          <a:bodyPr wrap="none" rtlCol="0">
            <a:spAutoFit/>
          </a:bodyPr>
          <a:lstStyle/>
          <a:p>
            <a:r>
              <a:rPr lang="en-US" sz="1100" dirty="0">
                <a:solidFill>
                  <a:schemeClr val="bg1">
                    <a:lumMod val="50000"/>
                  </a:schemeClr>
                </a:solidFill>
                <a:latin typeface="Calibri" panose="020F0502020204030204" pitchFamily="34" charset="0"/>
                <a:cs typeface="Calibri" panose="020F0502020204030204" pitchFamily="34" charset="0"/>
              </a:rPr>
              <a:t>3 marks</a:t>
            </a:r>
          </a:p>
        </p:txBody>
      </p:sp>
    </p:spTree>
    <p:extLst>
      <p:ext uri="{BB962C8B-B14F-4D97-AF65-F5344CB8AC3E}">
        <p14:creationId xmlns:p14="http://schemas.microsoft.com/office/powerpoint/2010/main" val="344430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53DC476-847E-2282-373E-325FCEE92E7D}"/>
              </a:ext>
            </a:extLst>
          </p:cNvPr>
          <p:cNvPicPr>
            <a:picLocks noChangeAspect="1"/>
          </p:cNvPicPr>
          <p:nvPr/>
        </p:nvPicPr>
        <p:blipFill>
          <a:blip r:embed="rId2"/>
          <a:stretch>
            <a:fillRect/>
          </a:stretch>
        </p:blipFill>
        <p:spPr>
          <a:xfrm>
            <a:off x="3779912" y="645928"/>
            <a:ext cx="1775966" cy="428443"/>
          </a:xfrm>
          <a:prstGeom prst="rect">
            <a:avLst/>
          </a:prstGeom>
        </p:spPr>
      </p:pic>
      <p:sp>
        <p:nvSpPr>
          <p:cNvPr id="9" name="TextBox 8">
            <a:extLst>
              <a:ext uri="{FF2B5EF4-FFF2-40B4-BE49-F238E27FC236}">
                <a16:creationId xmlns:a16="http://schemas.microsoft.com/office/drawing/2014/main" id="{1DE39DAA-CED3-62CC-19D8-1C039FA9158E}"/>
              </a:ext>
            </a:extLst>
          </p:cNvPr>
          <p:cNvSpPr txBox="1"/>
          <p:nvPr/>
        </p:nvSpPr>
        <p:spPr>
          <a:xfrm>
            <a:off x="467544" y="1412776"/>
            <a:ext cx="7848872" cy="3108543"/>
          </a:xfrm>
          <a:prstGeom prst="rect">
            <a:avLst/>
          </a:prstGeom>
          <a:noFill/>
        </p:spPr>
        <p:txBody>
          <a:bodyPr wrap="square" rtlCol="0">
            <a:spAutoFit/>
          </a:bodyPr>
          <a:lstStyle/>
          <a:p>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GB" sz="1400" dirty="0">
                <a:effectLst/>
                <a:latin typeface="Calibri" panose="020F0502020204030204" pitchFamily="34" charset="0"/>
                <a:ea typeface="Calibri" panose="020F0502020204030204" pitchFamily="34" charset="0"/>
                <a:cs typeface="Times New Roman" panose="02020603050405020304" pitchFamily="18" charset="0"/>
              </a:rPr>
              <a:t>Should you have been playing on </a:t>
            </a:r>
            <a:r>
              <a:rPr lang="en-GB" sz="1400" dirty="0" err="1">
                <a:effectLst/>
                <a:latin typeface="Calibri" panose="020F0502020204030204" pitchFamily="34" charset="0"/>
                <a:ea typeface="Calibri" panose="020F0502020204030204" pitchFamily="34" charset="0"/>
                <a:cs typeface="Times New Roman" panose="02020603050405020304" pitchFamily="18" charset="0"/>
              </a:rPr>
              <a:t>PowerUp</a:t>
            </a:r>
            <a:r>
              <a:rPr lang="en-GB" sz="1400" dirty="0">
                <a:effectLst/>
                <a:latin typeface="Calibri" panose="020F0502020204030204" pitchFamily="34" charset="0"/>
                <a:ea typeface="Calibri" panose="020F0502020204030204" pitchFamily="34" charset="0"/>
                <a:cs typeface="Times New Roman" panose="02020603050405020304" pitchFamily="18" charset="0"/>
              </a:rPr>
              <a:t> in the I.T. suite at school? Why / why not? </a:t>
            </a:r>
          </a:p>
          <a:p>
            <a:pPr marL="285750" indent="-285750">
              <a:buFont typeface="Arial" panose="020B0604020202020204" pitchFamily="34" charset="0"/>
              <a:buChar char="•"/>
            </a:pPr>
            <a:r>
              <a:rPr lang="en-GB" sz="1400" dirty="0">
                <a:effectLst/>
                <a:latin typeface="Calibri" panose="020F0502020204030204" pitchFamily="34" charset="0"/>
                <a:ea typeface="Calibri" panose="020F0502020204030204" pitchFamily="34" charset="0"/>
                <a:cs typeface="Times New Roman" panose="02020603050405020304" pitchFamily="18" charset="0"/>
              </a:rPr>
              <a:t>What could you have done when the first message from </a:t>
            </a:r>
            <a:r>
              <a:rPr lang="en-GB" sz="1400" dirty="0" err="1">
                <a:effectLst/>
                <a:latin typeface="Calibri" panose="020F0502020204030204" pitchFamily="34" charset="0"/>
                <a:ea typeface="Calibri" panose="020F0502020204030204" pitchFamily="34" charset="0"/>
                <a:cs typeface="Times New Roman" panose="02020603050405020304" pitchFamily="18" charset="0"/>
              </a:rPr>
              <a:t>EagleEye</a:t>
            </a:r>
            <a:r>
              <a:rPr lang="en-GB" sz="1400" dirty="0">
                <a:effectLst/>
                <a:latin typeface="Calibri" panose="020F0502020204030204" pitchFamily="34" charset="0"/>
                <a:ea typeface="Calibri" panose="020F0502020204030204" pitchFamily="34" charset="0"/>
                <a:cs typeface="Times New Roman" panose="02020603050405020304" pitchFamily="18" charset="0"/>
              </a:rPr>
              <a:t> popped up? </a:t>
            </a:r>
          </a:p>
          <a:p>
            <a:pPr marL="285750" indent="-285750">
              <a:buFont typeface="Arial" panose="020B0604020202020204" pitchFamily="34" charset="0"/>
              <a:buChar char="•"/>
            </a:pPr>
            <a:r>
              <a:rPr lang="en-GB" sz="1400" dirty="0">
                <a:effectLst/>
                <a:latin typeface="Calibri" panose="020F0502020204030204" pitchFamily="34" charset="0"/>
                <a:ea typeface="Calibri" panose="020F0502020204030204" pitchFamily="34" charset="0"/>
                <a:cs typeface="Times New Roman" panose="02020603050405020304" pitchFamily="18" charset="0"/>
              </a:rPr>
              <a:t>When </a:t>
            </a:r>
            <a:r>
              <a:rPr lang="en-GB" sz="1400" dirty="0" err="1">
                <a:effectLst/>
                <a:latin typeface="Calibri" panose="020F0502020204030204" pitchFamily="34" charset="0"/>
                <a:ea typeface="Calibri" panose="020F0502020204030204" pitchFamily="34" charset="0"/>
                <a:cs typeface="Times New Roman" panose="02020603050405020304" pitchFamily="18" charset="0"/>
              </a:rPr>
              <a:t>EagleEye</a:t>
            </a:r>
            <a:r>
              <a:rPr lang="en-GB" sz="1400" dirty="0">
                <a:effectLst/>
                <a:latin typeface="Calibri" panose="020F0502020204030204" pitchFamily="34" charset="0"/>
                <a:ea typeface="Calibri" panose="020F0502020204030204" pitchFamily="34" charset="0"/>
                <a:cs typeface="Times New Roman" panose="02020603050405020304" pitchFamily="18" charset="0"/>
              </a:rPr>
              <a:t> said ‘My cousin went to nursery with him’ (i.e. with Jayden) was it definitely true? Explain your answer.  </a:t>
            </a:r>
          </a:p>
          <a:p>
            <a:pPr marL="285750" indent="-285750">
              <a:buFont typeface="Arial" panose="020B0604020202020204" pitchFamily="34" charset="0"/>
              <a:buChar char="•"/>
            </a:pPr>
            <a:r>
              <a:rPr lang="en-GB" sz="1400" dirty="0">
                <a:effectLst/>
                <a:latin typeface="Calibri" panose="020F0502020204030204" pitchFamily="34" charset="0"/>
                <a:ea typeface="Calibri" panose="020F0502020204030204" pitchFamily="34" charset="0"/>
                <a:cs typeface="Times New Roman" panose="02020603050405020304" pitchFamily="18" charset="0"/>
              </a:rPr>
              <a:t>Do you think </a:t>
            </a:r>
            <a:r>
              <a:rPr lang="en-GB" sz="1400" dirty="0" err="1">
                <a:effectLst/>
                <a:latin typeface="Calibri" panose="020F0502020204030204" pitchFamily="34" charset="0"/>
                <a:ea typeface="Calibri" panose="020F0502020204030204" pitchFamily="34" charset="0"/>
                <a:cs typeface="Times New Roman" panose="02020603050405020304" pitchFamily="18" charset="0"/>
              </a:rPr>
              <a:t>EagleEye</a:t>
            </a:r>
            <a:r>
              <a:rPr lang="en-GB" sz="1400" dirty="0">
                <a:effectLst/>
                <a:latin typeface="Calibri" panose="020F0502020204030204" pitchFamily="34" charset="0"/>
                <a:ea typeface="Calibri" panose="020F0502020204030204" pitchFamily="34" charset="0"/>
                <a:cs typeface="Times New Roman" panose="02020603050405020304" pitchFamily="18" charset="0"/>
              </a:rPr>
              <a:t> was a child? What did he really want? </a:t>
            </a:r>
          </a:p>
          <a:p>
            <a:pPr marL="285750" indent="-285750">
              <a:buFont typeface="Arial" panose="020B0604020202020204" pitchFamily="34" charset="0"/>
              <a:buChar char="•"/>
            </a:pPr>
            <a:r>
              <a:rPr lang="en-GB" sz="1400" dirty="0" err="1">
                <a:effectLst/>
                <a:latin typeface="Calibri" panose="020F0502020204030204" pitchFamily="34" charset="0"/>
                <a:ea typeface="Calibri" panose="020F0502020204030204" pitchFamily="34" charset="0"/>
                <a:cs typeface="Times New Roman" panose="02020603050405020304" pitchFamily="18" charset="0"/>
              </a:rPr>
              <a:t>EagleEye</a:t>
            </a:r>
            <a:r>
              <a:rPr lang="en-GB" sz="1400" dirty="0">
                <a:effectLst/>
                <a:latin typeface="Calibri" panose="020F0502020204030204" pitchFamily="34" charset="0"/>
                <a:ea typeface="Calibri" panose="020F0502020204030204" pitchFamily="34" charset="0"/>
                <a:cs typeface="Times New Roman" panose="02020603050405020304" pitchFamily="18" charset="0"/>
              </a:rPr>
              <a:t> said that he would reveal what you said about Jayden unless you passed him your Mum’s bank card details. What would you do next in real life? </a:t>
            </a:r>
          </a:p>
          <a:p>
            <a:pPr marL="285750" indent="-285750">
              <a:buFont typeface="Arial" panose="020B0604020202020204" pitchFamily="34" charset="0"/>
              <a:buChar char="•"/>
            </a:pPr>
            <a:r>
              <a:rPr lang="en-GB" sz="1400" dirty="0">
                <a:effectLst/>
                <a:latin typeface="Calibri" panose="020F0502020204030204" pitchFamily="34" charset="0"/>
                <a:ea typeface="Calibri" panose="020F0502020204030204" pitchFamily="34" charset="0"/>
                <a:cs typeface="Times New Roman" panose="02020603050405020304" pitchFamily="18" charset="0"/>
              </a:rPr>
              <a:t>Do you use the internet at home? If so, how do you use it? </a:t>
            </a:r>
          </a:p>
          <a:p>
            <a:pPr marL="285750" indent="-285750">
              <a:buFont typeface="Arial" panose="020B0604020202020204" pitchFamily="34" charset="0"/>
              <a:buChar char="•"/>
            </a:pPr>
            <a:r>
              <a:rPr lang="en-GB" sz="1400" dirty="0">
                <a:latin typeface="Calibri" panose="020F0502020204030204" pitchFamily="34" charset="0"/>
                <a:ea typeface="Calibri" panose="020F0502020204030204" pitchFamily="34" charset="0"/>
                <a:cs typeface="Times New Roman" panose="02020603050405020304" pitchFamily="18" charset="0"/>
              </a:rPr>
              <a:t>The UK Government is currently passing the ‘Online Safety Bill’ into law. This law is designed to make the internet safer. What would you include in it?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400" dirty="0">
                <a:effectLst/>
                <a:latin typeface="Calibri" panose="020F0502020204030204" pitchFamily="34" charset="0"/>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GB" sz="1400" dirty="0">
                <a:effectLst/>
                <a:latin typeface="Calibri" panose="020F0502020204030204" pitchFamily="34" charset="0"/>
                <a:ea typeface="Calibri" panose="020F0502020204030204" pitchFamily="34" charset="0"/>
                <a:cs typeface="Times New Roman" panose="02020603050405020304" pitchFamily="18" charset="0"/>
              </a:rPr>
              <a:t>This is not about online safety but… why do you think Jayden might have been being mean to you since the time that he stayed at your house?</a:t>
            </a:r>
          </a:p>
        </p:txBody>
      </p:sp>
      <p:pic>
        <p:nvPicPr>
          <p:cNvPr id="10" name="Picture 2">
            <a:extLst>
              <a:ext uri="{FF2B5EF4-FFF2-40B4-BE49-F238E27FC236}">
                <a16:creationId xmlns:a16="http://schemas.microsoft.com/office/drawing/2014/main" id="{62362508-09F2-13DD-C4BF-CA3EF114EE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5854700"/>
            <a:ext cx="9120188"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137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0795459-39DC-E0E9-A9A4-9E13D3F34D61}"/>
              </a:ext>
            </a:extLst>
          </p:cNvPr>
          <p:cNvPicPr>
            <a:picLocks noChangeAspect="1"/>
          </p:cNvPicPr>
          <p:nvPr/>
        </p:nvPicPr>
        <p:blipFill>
          <a:blip r:embed="rId3"/>
          <a:stretch>
            <a:fillRect/>
          </a:stretch>
        </p:blipFill>
        <p:spPr>
          <a:xfrm>
            <a:off x="3779912" y="692696"/>
            <a:ext cx="1814375" cy="607566"/>
          </a:xfrm>
          <a:prstGeom prst="rect">
            <a:avLst/>
          </a:prstGeom>
        </p:spPr>
      </p:pic>
      <p:sp>
        <p:nvSpPr>
          <p:cNvPr id="5" name="TextBox 4">
            <a:extLst>
              <a:ext uri="{FF2B5EF4-FFF2-40B4-BE49-F238E27FC236}">
                <a16:creationId xmlns:a16="http://schemas.microsoft.com/office/drawing/2014/main" id="{51C1EC7B-2AC9-4C74-3B20-F2261E1C10A3}"/>
              </a:ext>
            </a:extLst>
          </p:cNvPr>
          <p:cNvSpPr txBox="1"/>
          <p:nvPr/>
        </p:nvSpPr>
        <p:spPr>
          <a:xfrm>
            <a:off x="503548" y="1556792"/>
            <a:ext cx="8136904" cy="4093428"/>
          </a:xfrm>
          <a:prstGeom prst="rect">
            <a:avLst/>
          </a:prstGeom>
          <a:noFill/>
        </p:spPr>
        <p:txBody>
          <a:bodyPr wrap="square" rtlCol="0">
            <a:spAutoFit/>
          </a:bodyPr>
          <a:lstStyle/>
          <a:p>
            <a:pPr marL="342900" indent="-342900">
              <a:buAutoNum type="arabicPeriod"/>
            </a:pPr>
            <a:r>
              <a:rPr lang="en-US" sz="1300" dirty="0">
                <a:latin typeface="Calibri" panose="020F0502020204030204" pitchFamily="34" charset="0"/>
                <a:cs typeface="Calibri" panose="020F0502020204030204" pitchFamily="34" charset="0"/>
              </a:rPr>
              <a:t>The school hall</a:t>
            </a:r>
          </a:p>
          <a:p>
            <a:pPr marL="342900" indent="-342900">
              <a:buAutoNum type="arabicPeriod"/>
            </a:pPr>
            <a:r>
              <a:rPr lang="en-US" sz="1300" dirty="0">
                <a:latin typeface="Calibri" panose="020F0502020204030204" pitchFamily="34" charset="0"/>
                <a:cs typeface="Calibri" panose="020F0502020204030204" pitchFamily="34" charset="0"/>
              </a:rPr>
              <a:t>‘Your cheeks flushed deep red.’</a:t>
            </a:r>
          </a:p>
          <a:p>
            <a:pPr marL="342900" indent="-342900">
              <a:buAutoNum type="arabicPeriod"/>
            </a:pPr>
            <a:r>
              <a:rPr lang="en-US" sz="1300" dirty="0">
                <a:latin typeface="Calibri" panose="020F0502020204030204" pitchFamily="34" charset="0"/>
                <a:cs typeface="Calibri" panose="020F0502020204030204" pitchFamily="34" charset="0"/>
              </a:rPr>
              <a:t>A mark each for any inclusion of: </a:t>
            </a:r>
          </a:p>
          <a:p>
            <a:pPr marL="1085850" lvl="1" indent="-342900">
              <a:buFont typeface="Arial" panose="020B0604020202020204" pitchFamily="34" charset="0"/>
              <a:buChar char="•"/>
            </a:pPr>
            <a:r>
              <a:rPr lang="en-US" sz="1300" dirty="0">
                <a:latin typeface="Calibri" panose="020F0502020204030204" pitchFamily="34" charset="0"/>
                <a:cs typeface="Calibri" panose="020F0502020204030204" pitchFamily="34" charset="0"/>
              </a:rPr>
              <a:t>Biting your lip </a:t>
            </a:r>
          </a:p>
          <a:p>
            <a:pPr marL="1085850" lvl="1" indent="-342900">
              <a:buFont typeface="Arial" panose="020B0604020202020204" pitchFamily="34" charset="0"/>
              <a:buChar char="•"/>
            </a:pPr>
            <a:r>
              <a:rPr lang="en-US" sz="1300" dirty="0">
                <a:latin typeface="Calibri" panose="020F0502020204030204" pitchFamily="34" charset="0"/>
                <a:cs typeface="Calibri" panose="020F0502020204030204" pitchFamily="34" charset="0"/>
              </a:rPr>
              <a:t>Stomping out of the hall </a:t>
            </a:r>
          </a:p>
          <a:p>
            <a:pPr marL="342900" indent="-342900">
              <a:buAutoNum type="arabicPeriod"/>
            </a:pPr>
            <a:r>
              <a:rPr lang="en-US" sz="1300" dirty="0">
                <a:latin typeface="Calibri" panose="020F0502020204030204" pitchFamily="34" charset="0"/>
                <a:cs typeface="Calibri" panose="020F0502020204030204" pitchFamily="34" charset="0"/>
              </a:rPr>
              <a:t>‘free’</a:t>
            </a:r>
          </a:p>
          <a:p>
            <a:pPr marL="342900" indent="-342900">
              <a:buAutoNum type="arabicPeriod"/>
            </a:pPr>
            <a:r>
              <a:rPr lang="en-US" sz="1300" dirty="0">
                <a:latin typeface="Calibri" panose="020F0502020204030204" pitchFamily="34" charset="0"/>
                <a:cs typeface="Calibri" panose="020F0502020204030204" pitchFamily="34" charset="0"/>
              </a:rPr>
              <a:t>True, false (note the word ‘definitely’), true, false. Quarter of a mark each. </a:t>
            </a:r>
          </a:p>
          <a:p>
            <a:pPr marL="342900" indent="-342900">
              <a:buAutoNum type="arabicPeriod"/>
            </a:pPr>
            <a:r>
              <a:rPr lang="en-US" sz="1300" dirty="0">
                <a:latin typeface="Calibri" panose="020F0502020204030204" pitchFamily="34" charset="0"/>
                <a:cs typeface="Calibri" panose="020F0502020204030204" pitchFamily="34" charset="0"/>
              </a:rPr>
              <a:t>A mark each for any inclusion of: </a:t>
            </a:r>
          </a:p>
          <a:p>
            <a:pPr marL="1085850" lvl="1" indent="-342900">
              <a:buFont typeface="Arial" panose="020B0604020202020204" pitchFamily="34" charset="0"/>
              <a:buChar char="•"/>
            </a:pPr>
            <a:r>
              <a:rPr lang="en-US" sz="1300" dirty="0">
                <a:latin typeface="Calibri" panose="020F0502020204030204" pitchFamily="34" charset="0"/>
                <a:cs typeface="Calibri" panose="020F0502020204030204" pitchFamily="34" charset="0"/>
              </a:rPr>
              <a:t>You shared Jayden’s information  </a:t>
            </a:r>
          </a:p>
          <a:p>
            <a:pPr marL="1085850" lvl="1" indent="-342900">
              <a:buFont typeface="Arial" panose="020B0604020202020204" pitchFamily="34" charset="0"/>
              <a:buChar char="•"/>
            </a:pPr>
            <a:r>
              <a:rPr lang="en-US" sz="1300" dirty="0">
                <a:latin typeface="Calibri" panose="020F0502020204030204" pitchFamily="34" charset="0"/>
                <a:cs typeface="Calibri" panose="020F0502020204030204" pitchFamily="34" charset="0"/>
              </a:rPr>
              <a:t>The information was private </a:t>
            </a:r>
          </a:p>
          <a:p>
            <a:pPr marL="342900" indent="-342900">
              <a:buAutoNum type="arabicPeriod"/>
            </a:pPr>
            <a:r>
              <a:rPr lang="en-US" sz="1300" dirty="0">
                <a:latin typeface="Calibri" panose="020F0502020204030204" pitchFamily="34" charset="0"/>
                <a:cs typeface="Calibri" panose="020F0502020204030204" pitchFamily="34" charset="0"/>
              </a:rPr>
              <a:t>‘shut’, ‘ashamedly’, ‘room’. One mark each.</a:t>
            </a:r>
          </a:p>
          <a:p>
            <a:r>
              <a:rPr lang="en-GB" sz="1300" dirty="0">
                <a:latin typeface="Calibri" panose="020F0502020204030204" pitchFamily="34" charset="0"/>
                <a:ea typeface="Calibri" panose="020F0502020204030204" pitchFamily="34" charset="0"/>
                <a:cs typeface="Times New Roman" panose="02020603050405020304" pitchFamily="18" charset="0"/>
              </a:rPr>
              <a:t>8.      A mark each: </a:t>
            </a:r>
          </a:p>
          <a:p>
            <a:endParaRPr lang="en-GB" sz="1300" i="1"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GB" sz="1300" dirty="0" err="1">
                <a:effectLst/>
                <a:latin typeface="Calibri" panose="020F0502020204030204" pitchFamily="34" charset="0"/>
                <a:ea typeface="Calibri" panose="020F0502020204030204" pitchFamily="34" charset="0"/>
                <a:cs typeface="Times New Roman" panose="02020603050405020304" pitchFamily="18" charset="0"/>
              </a:rPr>
              <a:t>i</a:t>
            </a:r>
            <a:r>
              <a:rPr lang="en-GB" sz="1300" dirty="0">
                <a:latin typeface="Calibri" panose="020F0502020204030204" pitchFamily="34" charset="0"/>
                <a:ea typeface="Calibri" panose="020F0502020204030204" pitchFamily="34" charset="0"/>
                <a:cs typeface="Times New Roman" panose="02020603050405020304" pitchFamily="18" charset="0"/>
              </a:rPr>
              <a:t>) Eagle Eye says ‘I’ve </a:t>
            </a:r>
            <a:r>
              <a:rPr lang="en-GB" sz="1300" dirty="0">
                <a:effectLst/>
                <a:latin typeface="Calibri" panose="020F0502020204030204" pitchFamily="34" charset="0"/>
                <a:ea typeface="Calibri" panose="020F0502020204030204" pitchFamily="34" charset="0"/>
                <a:cs typeface="Times New Roman" panose="02020603050405020304" pitchFamily="18" charset="0"/>
              </a:rPr>
              <a:t>copied your message’.</a:t>
            </a:r>
          </a:p>
          <a:p>
            <a:pPr lvl="1"/>
            <a:r>
              <a:rPr lang="en-GB" sz="1300" dirty="0">
                <a:effectLst/>
                <a:latin typeface="Calibri" panose="020F0502020204030204" pitchFamily="34" charset="0"/>
                <a:ea typeface="Calibri" panose="020F0502020204030204" pitchFamily="34" charset="0"/>
                <a:cs typeface="Times New Roman" panose="02020603050405020304" pitchFamily="18" charset="0"/>
              </a:rPr>
              <a:t>ii) Any of: Now you were really panicking / a bead of sweat crept down your back / Your hands were shaking</a:t>
            </a:r>
          </a:p>
          <a:p>
            <a:pPr lvl="1"/>
            <a:r>
              <a:rPr lang="en-GB" sz="1300" dirty="0">
                <a:effectLst/>
                <a:latin typeface="Calibri" panose="020F0502020204030204" pitchFamily="34" charset="0"/>
                <a:ea typeface="Calibri" panose="020F0502020204030204" pitchFamily="34" charset="0"/>
                <a:cs typeface="Times New Roman" panose="02020603050405020304" pitchFamily="18" charset="0"/>
              </a:rPr>
              <a:t>iii) Anything that mentions </a:t>
            </a:r>
            <a:r>
              <a:rPr lang="en-GB" sz="1300" dirty="0" err="1">
                <a:effectLst/>
                <a:latin typeface="Calibri" panose="020F0502020204030204" pitchFamily="34" charset="0"/>
                <a:ea typeface="Calibri" panose="020F0502020204030204" pitchFamily="34" charset="0"/>
                <a:cs typeface="Times New Roman" panose="02020603050405020304" pitchFamily="18" charset="0"/>
              </a:rPr>
              <a:t>EagleEye</a:t>
            </a:r>
            <a:r>
              <a:rPr lang="en-GB" sz="1300" dirty="0">
                <a:effectLst/>
                <a:latin typeface="Calibri" panose="020F0502020204030204" pitchFamily="34" charset="0"/>
                <a:ea typeface="Calibri" panose="020F0502020204030204" pitchFamily="34" charset="0"/>
                <a:cs typeface="Times New Roman" panose="02020603050405020304" pitchFamily="18" charset="0"/>
              </a:rPr>
              <a:t> demanding Mum’s bank card details (but probably not the earlier comment of ‘I could put that on social media’; at </a:t>
            </a:r>
            <a:r>
              <a:rPr lang="en-GB" sz="1300" dirty="0">
                <a:latin typeface="Calibri" panose="020F0502020204030204" pitchFamily="34" charset="0"/>
                <a:ea typeface="Calibri" panose="020F0502020204030204" pitchFamily="34" charset="0"/>
                <a:cs typeface="Times New Roman" panose="02020603050405020304" pitchFamily="18" charset="0"/>
              </a:rPr>
              <a:t>that</a:t>
            </a:r>
            <a:r>
              <a:rPr lang="en-GB" sz="1300" dirty="0">
                <a:effectLst/>
                <a:latin typeface="Calibri" panose="020F0502020204030204" pitchFamily="34" charset="0"/>
                <a:ea typeface="Calibri" panose="020F0502020204030204" pitchFamily="34" charset="0"/>
                <a:cs typeface="Times New Roman" panose="02020603050405020304" pitchFamily="18" charset="0"/>
              </a:rPr>
              <a:t> point, he’s suggesting joint revenge on Jayden). </a:t>
            </a:r>
          </a:p>
          <a:p>
            <a:endParaRPr lang="en-US" sz="1300" dirty="0">
              <a:latin typeface="Calibri" panose="020F0502020204030204" pitchFamily="34" charset="0"/>
              <a:cs typeface="Calibri" panose="020F0502020204030204" pitchFamily="34" charset="0"/>
            </a:endParaRPr>
          </a:p>
          <a:p>
            <a:pPr marL="342900" indent="-342900">
              <a:buAutoNum type="arabicPeriod"/>
            </a:pPr>
            <a:endParaRPr lang="en-US" sz="1300" dirty="0">
              <a:latin typeface="Calibri" panose="020F0502020204030204" pitchFamily="34" charset="0"/>
              <a:cs typeface="Calibri" panose="020F0502020204030204" pitchFamily="34" charset="0"/>
            </a:endParaRPr>
          </a:p>
          <a:p>
            <a:r>
              <a:rPr lang="en-US" sz="1300" b="1" dirty="0">
                <a:latin typeface="Calibri" panose="020F0502020204030204" pitchFamily="34" charset="0"/>
                <a:cs typeface="Calibri" panose="020F0502020204030204" pitchFamily="34" charset="0"/>
              </a:rPr>
              <a:t>Scores are out of a total of 14.</a:t>
            </a:r>
          </a:p>
        </p:txBody>
      </p:sp>
    </p:spTree>
    <p:extLst>
      <p:ext uri="{BB962C8B-B14F-4D97-AF65-F5344CB8AC3E}">
        <p14:creationId xmlns:p14="http://schemas.microsoft.com/office/powerpoint/2010/main" val="2088192538"/>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1470</TotalTime>
  <Words>1408</Words>
  <Application>Microsoft Macintosh PowerPoint</Application>
  <PresentationFormat>On-screen Show (4:3)</PresentationFormat>
  <Paragraphs>161</Paragraphs>
  <Slides>8</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Ancient Greece Quiz</dc:title>
  <dc:creator>Phil Jack</dc:creator>
  <cp:lastModifiedBy>Oscar Wood</cp:lastModifiedBy>
  <cp:revision>186</cp:revision>
  <cp:lastPrinted>2021-03-07T12:45:57Z</cp:lastPrinted>
  <dcterms:created xsi:type="dcterms:W3CDTF">1601-01-01T00:00:00Z</dcterms:created>
  <dcterms:modified xsi:type="dcterms:W3CDTF">2023-01-17T12:28:23Z</dcterms:modified>
</cp:coreProperties>
</file>